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32" r:id="rId2"/>
    <p:sldId id="494" r:id="rId3"/>
    <p:sldId id="495" r:id="rId4"/>
    <p:sldId id="496" r:id="rId5"/>
    <p:sldId id="504" r:id="rId6"/>
    <p:sldId id="503" r:id="rId7"/>
    <p:sldId id="483" r:id="rId8"/>
    <p:sldId id="484" r:id="rId9"/>
    <p:sldId id="485" r:id="rId10"/>
    <p:sldId id="486" r:id="rId11"/>
    <p:sldId id="487" r:id="rId12"/>
    <p:sldId id="488" r:id="rId13"/>
    <p:sldId id="489" r:id="rId14"/>
    <p:sldId id="490" r:id="rId15"/>
    <p:sldId id="505" r:id="rId16"/>
    <p:sldId id="506" r:id="rId17"/>
    <p:sldId id="507" r:id="rId18"/>
    <p:sldId id="508" r:id="rId19"/>
    <p:sldId id="511" r:id="rId20"/>
    <p:sldId id="512" r:id="rId21"/>
    <p:sldId id="513" r:id="rId22"/>
    <p:sldId id="514" r:id="rId23"/>
    <p:sldId id="515" r:id="rId24"/>
    <p:sldId id="534" r:id="rId25"/>
    <p:sldId id="535" r:id="rId26"/>
    <p:sldId id="536" r:id="rId27"/>
    <p:sldId id="539" r:id="rId28"/>
    <p:sldId id="540" r:id="rId29"/>
    <p:sldId id="546" r:id="rId30"/>
    <p:sldId id="547" r:id="rId31"/>
    <p:sldId id="548" r:id="rId32"/>
    <p:sldId id="544" r:id="rId33"/>
    <p:sldId id="545" r:id="rId34"/>
    <p:sldId id="543" r:id="rId35"/>
    <p:sldId id="549" r:id="rId36"/>
    <p:sldId id="550" r:id="rId37"/>
    <p:sldId id="551" r:id="rId38"/>
    <p:sldId id="552" r:id="rId39"/>
    <p:sldId id="538" r:id="rId40"/>
    <p:sldId id="553" r:id="rId41"/>
    <p:sldId id="554" r:id="rId42"/>
    <p:sldId id="555" r:id="rId43"/>
    <p:sldId id="477" r:id="rId44"/>
    <p:sldId id="478" r:id="rId45"/>
    <p:sldId id="510" r:id="rId46"/>
    <p:sldId id="556" r:id="rId47"/>
    <p:sldId id="479" r:id="rId48"/>
    <p:sldId id="453" r:id="rId49"/>
    <p:sldId id="454" r:id="rId50"/>
    <p:sldId id="471" r:id="rId51"/>
    <p:sldId id="457" r:id="rId52"/>
    <p:sldId id="472" r:id="rId53"/>
    <p:sldId id="459" r:id="rId54"/>
    <p:sldId id="474" r:id="rId55"/>
    <p:sldId id="462" r:id="rId56"/>
    <p:sldId id="473" r:id="rId57"/>
    <p:sldId id="463" r:id="rId58"/>
    <p:sldId id="395" r:id="rId59"/>
    <p:sldId id="436" r:id="rId60"/>
    <p:sldId id="437" r:id="rId61"/>
    <p:sldId id="438" r:id="rId62"/>
    <p:sldId id="439" r:id="rId63"/>
    <p:sldId id="441" r:id="rId64"/>
    <p:sldId id="442" r:id="rId65"/>
    <p:sldId id="443" r:id="rId66"/>
    <p:sldId id="467" r:id="rId67"/>
    <p:sldId id="445" r:id="rId68"/>
    <p:sldId id="468" r:id="rId69"/>
    <p:sldId id="444" r:id="rId70"/>
    <p:sldId id="475" r:id="rId71"/>
    <p:sldId id="469" r:id="rId72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E2A9A618-2273-441D-9520-439F4AD3339A}">
          <p14:sldIdLst>
            <p14:sldId id="332"/>
            <p14:sldId id="494"/>
            <p14:sldId id="495"/>
            <p14:sldId id="496"/>
            <p14:sldId id="504"/>
            <p14:sldId id="503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505"/>
            <p14:sldId id="506"/>
            <p14:sldId id="507"/>
            <p14:sldId id="508"/>
            <p14:sldId id="511"/>
            <p14:sldId id="512"/>
            <p14:sldId id="513"/>
            <p14:sldId id="514"/>
            <p14:sldId id="515"/>
            <p14:sldId id="534"/>
            <p14:sldId id="535"/>
            <p14:sldId id="536"/>
            <p14:sldId id="539"/>
            <p14:sldId id="540"/>
            <p14:sldId id="546"/>
            <p14:sldId id="547"/>
            <p14:sldId id="548"/>
            <p14:sldId id="544"/>
            <p14:sldId id="545"/>
            <p14:sldId id="543"/>
            <p14:sldId id="549"/>
            <p14:sldId id="550"/>
            <p14:sldId id="551"/>
            <p14:sldId id="552"/>
            <p14:sldId id="538"/>
            <p14:sldId id="553"/>
            <p14:sldId id="554"/>
            <p14:sldId id="555"/>
            <p14:sldId id="477"/>
            <p14:sldId id="478"/>
            <p14:sldId id="510"/>
            <p14:sldId id="556"/>
            <p14:sldId id="479"/>
          </p14:sldIdLst>
        </p14:section>
        <p14:section name="Summary Section" id="{DA6E77B6-64E3-4C3C-AA9B-36C9BD0846FB}">
          <p14:sldIdLst/>
        </p14:section>
        <p14:section name="School of Innovation, Design and Engineering – IDT " id="{F8679D09-4FF7-4838-97E2-95DD923CF580}">
          <p14:sldIdLst/>
        </p14:section>
        <p14:section name="Summary Section" id="{A57C5326-9050-45B8-A286-8B4548192B43}">
          <p14:sldIdLst/>
        </p14:section>
        <p14:section name="DaRA" id="{01164893-D080-480C-9E88-5B4C490EA5DA}">
          <p14:sldIdLst/>
        </p14:section>
        <p14:section name="rICKARD" id="{2808CFAA-9533-444C-8F80-90DAD7076B0A}">
          <p14:sldIdLst/>
        </p14:section>
        <p14:section name="VASJA" id="{65A81275-1FBB-41C5-BD5A-30318227CC98}">
          <p14:sldIdLst/>
        </p14:section>
        <p14:section name="JONAS" id="{72BE11B2-3B98-486D-A61C-A1732F0D0998}">
          <p14:sldIdLst/>
        </p14:section>
        <p14:section name="SIDORELA" id="{0E1CBDE4-5A4E-40CD-9D93-898E86CA5E0E}">
          <p14:sldIdLst/>
        </p14:section>
        <p14:section name="FERNANDO" id="{46845149-139E-4BAB-AA40-3D4CCB68654F}">
          <p14:sldIdLst/>
        </p14:section>
        <p14:section name="PABLO" id="{79BA9CE8-3315-4054-8C2F-2075C9F6E669}">
          <p14:sldIdLst/>
        </p14:section>
        <p14:section name="ALVARO" id="{DC2FD873-0AB0-49D9-A2AE-5865375CC5A6}">
          <p14:sldIdLst/>
        </p14:section>
        <p14:section name="IDT subjects" id="{5D174517-E127-4E68-97D5-3C375C0090B2}">
          <p14:sldIdLst>
            <p14:sldId id="453"/>
            <p14:sldId id="454"/>
          </p14:sldIdLst>
        </p14:section>
        <p14:section name="Research excellence" id="{61605D6F-4193-4981-940E-2D7B88C56867}">
          <p14:sldIdLst>
            <p14:sldId id="471"/>
          </p14:sldIdLst>
        </p14:section>
        <p14:section name="Education excellence " id="{B4D1FC47-7C2C-46AB-86DA-0EB192A309CD}">
          <p14:sldIdLst>
            <p14:sldId id="457"/>
          </p14:sldIdLst>
        </p14:section>
        <p14:section name="Where does the success come from?" id="{4D5627BB-BCD5-46AE-A728-6949DC4D3F05}">
          <p14:sldIdLst>
            <p14:sldId id="472"/>
            <p14:sldId id="459"/>
            <p14:sldId id="474"/>
            <p14:sldId id="462"/>
            <p14:sldId id="473"/>
            <p14:sldId id="463"/>
            <p14:sldId id="395"/>
            <p14:sldId id="436"/>
            <p14:sldId id="437"/>
            <p14:sldId id="438"/>
            <p14:sldId id="439"/>
            <p14:sldId id="441"/>
            <p14:sldId id="442"/>
            <p14:sldId id="443"/>
            <p14:sldId id="467"/>
            <p14:sldId id="445"/>
            <p14:sldId id="468"/>
            <p14:sldId id="444"/>
            <p14:sldId id="475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>
          <p15:clr>
            <a:srgbClr val="A4A3A4"/>
          </p15:clr>
        </p15:guide>
        <p15:guide id="2" pos="12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1773" autoAdjust="0"/>
  </p:normalViewPr>
  <p:slideViewPr>
    <p:cSldViewPr>
      <p:cViewPr varScale="1">
        <p:scale>
          <a:sx n="50" d="100"/>
          <a:sy n="50" d="100"/>
        </p:scale>
        <p:origin x="1132" y="72"/>
      </p:cViewPr>
      <p:guideLst>
        <p:guide orient="horz" pos="528"/>
        <p:guide pos="12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703ACA-C4B8-2743-8940-61878C36F806}" type="datetime1">
              <a:rPr lang="sv-SE"/>
              <a:pPr/>
              <a:t>2017-11-24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EB09BF-7B3C-DA43-86CB-0556A5A7DC1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72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8A83E4-4820-6743-950E-88A54B033D3A}" type="datetime1">
              <a:rPr lang="sv-SE"/>
              <a:pPr/>
              <a:t>2017-11-24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CE8C81-498F-E041-97EC-5CADCA2B590B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98547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55AF10A-9FE7-E444-98EB-7D58AC45A355}" type="slidenum">
              <a:rPr lang="sv-SE" sz="1200"/>
              <a:pPr eaLnBrk="1" hangingPunct="1"/>
              <a:t>1</a:t>
            </a:fld>
            <a:endParaRPr lang="sv-S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861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blsablbaslblasnlbsjehfkjr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02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2"/>
          <a:stretch>
            <a:fillRect/>
          </a:stretch>
        </p:blipFill>
        <p:spPr bwMode="auto">
          <a:xfrm>
            <a:off x="0" y="3327400"/>
            <a:ext cx="4064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2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800" y="3352800"/>
            <a:ext cx="35814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6" y="1638300"/>
            <a:ext cx="83820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>
                <a:sym typeface="Gill Sans" charset="0"/>
              </a:rPr>
              <a:t>Klicka här för att ändra format</a:t>
            </a:r>
            <a:endParaRPr lang="en-US" dirty="0"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720726" y="5029200"/>
            <a:ext cx="8382000" cy="1130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24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>
                <a:sym typeface="Gill Sans" charset="0"/>
              </a:rPr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269774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911159" y="2590800"/>
            <a:ext cx="8382000" cy="5181600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 sz="2600" i="1" u="none">
                <a:latin typeface="Georgia"/>
                <a:cs typeface="Georgia"/>
              </a:defRPr>
            </a:lvl1pPr>
            <a:lvl2pPr algn="l">
              <a:spcBef>
                <a:spcPts val="800"/>
              </a:spcBef>
              <a:buClr>
                <a:schemeClr val="accent2"/>
              </a:buClr>
              <a:buFont typeface="Lucida Grande"/>
              <a:buChar char="●"/>
              <a:defRPr sz="2400" i="1" u="none">
                <a:latin typeface="Georgia"/>
                <a:cs typeface="Georgia"/>
              </a:defRPr>
            </a:lvl2pPr>
            <a:lvl3pPr algn="l">
              <a:spcBef>
                <a:spcPts val="800"/>
              </a:spcBef>
              <a:buClr>
                <a:schemeClr val="accent3"/>
              </a:buClr>
              <a:buFont typeface="Lucida Grande"/>
              <a:buChar char="●"/>
              <a:defRPr sz="2200" i="1" u="none">
                <a:latin typeface="Georgia"/>
                <a:cs typeface="Georgia"/>
              </a:defRPr>
            </a:lvl3pPr>
            <a:lvl4pPr algn="l">
              <a:defRPr sz="2400">
                <a:latin typeface="Georgia"/>
                <a:cs typeface="Georgia"/>
              </a:defRPr>
            </a:lvl4pPr>
            <a:lvl5pPr algn="l">
              <a:defRPr sz="2400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178191807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5" name="Platshållare för innehåll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 marL="0" indent="0">
              <a:defRPr sz="2600">
                <a:latin typeface="Georgia"/>
                <a:cs typeface="Georgia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 marL="0" indent="0">
              <a:defRPr sz="2600">
                <a:latin typeface="Georgia"/>
                <a:cs typeface="Georgia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1137715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73131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77E-545F-4738-89E1-F5264BF8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2506-857B-4154-8E70-F4B47C43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FFB79-0643-4553-80F1-39DD483D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E6C0-ADD1-4FA3-B623-52C1F7BA2B5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1BB5-49A7-499F-AACC-63AD4CE3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3226A-F154-4DED-90DF-2753E0C2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4145-BA01-4487-B387-317A2B38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5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6470" r:id="rId1"/>
    <p:sldLayoutId id="2147486471" r:id="rId2"/>
    <p:sldLayoutId id="2147486472" r:id="rId3"/>
    <p:sldLayoutId id="2147486473" r:id="rId4"/>
    <p:sldLayoutId id="2147486474" r:id="rId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/>
          <a:ea typeface="+mj-ea"/>
          <a:cs typeface="Arial"/>
          <a:sym typeface="Gill Sans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microsoft.com/office/2007/relationships/hdphoto" Target="../media/hdphoto2.wdp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69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9.png"/><Relationship Id="rId5" Type="http://schemas.openxmlformats.org/officeDocument/2006/relationships/hyperlink" Target="http://www.dasher.se/gallery/Dasher_01.JPG" TargetMode="External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ces-co.com/new/images/clients/ericsson_logo_darkblue.gif" TargetMode="External"/><Relationship Id="rId3" Type="http://schemas.openxmlformats.org/officeDocument/2006/relationships/image" Target="../media/image90.png"/><Relationship Id="rId7" Type="http://schemas.openxmlformats.org/officeDocument/2006/relationships/image" Target="../media/image93.jpeg"/><Relationship Id="rId2" Type="http://schemas.openxmlformats.org/officeDocument/2006/relationships/hyperlink" Target="http://www.volv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wisscia.org/storage/company-logos/ABB.jpg" TargetMode="External"/><Relationship Id="rId11" Type="http://schemas.openxmlformats.org/officeDocument/2006/relationships/image" Target="../media/image95.png"/><Relationship Id="rId5" Type="http://schemas.openxmlformats.org/officeDocument/2006/relationships/image" Target="../media/image92.png"/><Relationship Id="rId10" Type="http://schemas.openxmlformats.org/officeDocument/2006/relationships/hyperlink" Target="http://www.bombardier.se/en" TargetMode="External"/><Relationship Id="rId4" Type="http://schemas.openxmlformats.org/officeDocument/2006/relationships/image" Target="../media/image91.png"/><Relationship Id="rId9" Type="http://schemas.openxmlformats.org/officeDocument/2006/relationships/image" Target="../media/image94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7.png"/><Relationship Id="rId7" Type="http://schemas.openxmlformats.org/officeDocument/2006/relationships/image" Target="../media/image98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v/ABjAkOhg3_M&amp;autoplay=1" TargetMode="External"/><Relationship Id="rId5" Type="http://schemas.openxmlformats.org/officeDocument/2006/relationships/image" Target="../media/image81.pn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jpeg"/><Relationship Id="rId7" Type="http://schemas.openxmlformats.org/officeDocument/2006/relationships/image" Target="../media/image107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image" Target="../media/image10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0.xml"/><Relationship Id="rId18" Type="http://schemas.openxmlformats.org/officeDocument/2006/relationships/image" Target="../media/image20.png"/><Relationship Id="rId26" Type="http://schemas.openxmlformats.org/officeDocument/2006/relationships/image" Target="../media/image22.png"/><Relationship Id="rId21" Type="http://schemas.openxmlformats.org/officeDocument/2006/relationships/image" Target="../media/image21.png"/><Relationship Id="rId7" Type="http://schemas.openxmlformats.org/officeDocument/2006/relationships/slide" Target="slide8.xml"/><Relationship Id="rId12" Type="http://schemas.openxmlformats.org/officeDocument/2006/relationships/image" Target="../media/image18.png"/><Relationship Id="rId17" Type="http://schemas.openxmlformats.org/officeDocument/2006/relationships/image" Target="../media/image19.png"/><Relationship Id="rId25" Type="http://schemas.openxmlformats.org/officeDocument/2006/relationships/slide" Target="slide14.xml"/><Relationship Id="rId2" Type="http://schemas.openxmlformats.org/officeDocument/2006/relationships/image" Target="../media/image15.png"/><Relationship Id="rId16" Type="http://schemas.openxmlformats.org/officeDocument/2006/relationships/slide" Target="slide11.xml"/><Relationship Id="rId20" Type="http://schemas.openxmlformats.org/officeDocument/2006/relationships/image" Target="../media/image20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24" Type="http://schemas.openxmlformats.org/officeDocument/2006/relationships/image" Target="../media/image22.png"/><Relationship Id="rId32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23" Type="http://schemas.openxmlformats.org/officeDocument/2006/relationships/image" Target="../media/image21.png"/><Relationship Id="rId28" Type="http://schemas.openxmlformats.org/officeDocument/2006/relationships/image" Target="../media/image23.png"/><Relationship Id="rId10" Type="http://schemas.openxmlformats.org/officeDocument/2006/relationships/slide" Target="slide9.xml"/><Relationship Id="rId19" Type="http://schemas.openxmlformats.org/officeDocument/2006/relationships/slide" Target="slide12.xml"/><Relationship Id="rId31" Type="http://schemas.openxmlformats.org/officeDocument/2006/relationships/image" Target="../media/image26.png"/><Relationship Id="rId4" Type="http://schemas.openxmlformats.org/officeDocument/2006/relationships/slide" Target="slide7.xml"/><Relationship Id="rId9" Type="http://schemas.openxmlformats.org/officeDocument/2006/relationships/image" Target="../media/image17.png"/><Relationship Id="rId14" Type="http://schemas.openxmlformats.org/officeDocument/2006/relationships/image" Target="../media/image18.png"/><Relationship Id="rId22" Type="http://schemas.openxmlformats.org/officeDocument/2006/relationships/slide" Target="slide13.xml"/><Relationship Id="rId27" Type="http://schemas.openxmlformats.org/officeDocument/2006/relationships/image" Target="../media/image14.png"/><Relationship Id="rId30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mdh.blackboard.com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rtal.mdh.se/student/" TargetMode="External"/><Relationship Id="rId4" Type="http://schemas.openxmlformats.org/officeDocument/2006/relationships/hyperlink" Target="http://www.idt.mdh.se/kurser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dh.se/student/regler-rattigheter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dh.se/hogskolan/organisation/namnder/disciplin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radu.dobrin@mdh.se" TargetMode="External"/><Relationship Id="rId2" Type="http://schemas.openxmlformats.org/officeDocument/2006/relationships/hyperlink" Target="mailto:annika.bjorklund@mdh.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mailto:sasikumar.punnekkat@mdh.se" TargetMode="External"/><Relationship Id="rId7" Type="http://schemas.openxmlformats.org/officeDocument/2006/relationships/image" Target="../media/image124.png"/><Relationship Id="rId2" Type="http://schemas.openxmlformats.org/officeDocument/2006/relationships/hyperlink" Target="mailto:damir.isovic@mdh.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hyperlink" Target="mailto:sabah.audo@mdh.se" TargetMode="External"/><Relationship Id="rId4" Type="http://schemas.openxmlformats.org/officeDocument/2006/relationships/image" Target="../media/image12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://www.swedenintouch.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insweden.se/" TargetMode="Externa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1"/>
          <p:cNvSpPr>
            <a:spLocks noGrp="1"/>
          </p:cNvSpPr>
          <p:nvPr>
            <p:ph idx="1"/>
          </p:nvPr>
        </p:nvSpPr>
        <p:spPr>
          <a:xfrm>
            <a:off x="885776" y="5271585"/>
            <a:ext cx="3333403" cy="68586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800" b="1" i="1" dirty="0">
                <a:latin typeface="Arial" charset="0"/>
                <a:ea typeface="ヒラギノ角ゴ ProN W3" charset="0"/>
              </a:rPr>
              <a:t>Optimus Octavian</a:t>
            </a:r>
          </a:p>
          <a:p>
            <a:endParaRPr lang="en-US" sz="2000" i="1" dirty="0">
              <a:latin typeface="Arial" charset="0"/>
              <a:ea typeface="ヒラギノ角ゴ ProN W3" charset="0"/>
            </a:endParaRPr>
          </a:p>
          <a:p>
            <a:endParaRPr lang="en-US" sz="2000" dirty="0">
              <a:latin typeface="Arial" charset="0"/>
              <a:ea typeface="ヒラギノ角ゴ ProN W3" charset="0"/>
            </a:endParaRPr>
          </a:p>
        </p:txBody>
      </p:sp>
      <p:sp>
        <p:nvSpPr>
          <p:cNvPr id="117763" name="Title 2"/>
          <p:cNvSpPr>
            <a:spLocks noGrp="1"/>
          </p:cNvSpPr>
          <p:nvPr>
            <p:ph type="title"/>
          </p:nvPr>
        </p:nvSpPr>
        <p:spPr>
          <a:xfrm>
            <a:off x="734194" y="4048348"/>
            <a:ext cx="8382000" cy="165690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sz="6600" dirty="0" err="1"/>
              <a:t>CoPilot</a:t>
            </a:r>
            <a:r>
              <a:rPr lang="sv-SE" sz="6600" dirty="0"/>
              <a:t> </a:t>
            </a:r>
            <a:r>
              <a:rPr lang="sv-SE" sz="6600" dirty="0" err="1"/>
              <a:t>Safe</a:t>
            </a:r>
            <a:r>
              <a:rPr lang="sv-SE" sz="6600" dirty="0"/>
              <a:t> Assist</a:t>
            </a:r>
            <a:br>
              <a:rPr lang="en-US" sz="6600" dirty="0">
                <a:latin typeface="Arial" charset="0"/>
                <a:ea typeface="ヒラギノ角ゴ ProN W3" charset="0"/>
              </a:rPr>
            </a:br>
            <a:endParaRPr lang="en-US" sz="2800" dirty="0">
              <a:latin typeface="Arial" charset="0"/>
              <a:ea typeface="ヒラギノ角ゴ ProN W3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1A6E15-94EA-49F8-8493-2B0C22620046}"/>
              </a:ext>
            </a:extLst>
          </p:cNvPr>
          <p:cNvSpPr txBox="1">
            <a:spLocks/>
          </p:cNvSpPr>
          <p:nvPr/>
        </p:nvSpPr>
        <p:spPr bwMode="auto">
          <a:xfrm>
            <a:off x="720724" y="1132384"/>
            <a:ext cx="1024617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3600" kern="0" dirty="0"/>
              <a:t>Software Engineering 2: Project Teamwork</a:t>
            </a:r>
            <a:br>
              <a:rPr lang="en-US" sz="4400" kern="0" dirty="0"/>
            </a:br>
            <a:r>
              <a:rPr lang="en-US" sz="3200" kern="0" dirty="0" err="1">
                <a:latin typeface="Arial" charset="0"/>
                <a:ea typeface="ヒラギノ角ゴ ProN W3" charset="0"/>
              </a:rPr>
              <a:t>Mälardalen</a:t>
            </a:r>
            <a:r>
              <a:rPr lang="en-US" sz="3200" kern="0" dirty="0">
                <a:latin typeface="Arial" charset="0"/>
                <a:ea typeface="ヒラギノ角ゴ ProN W3" charset="0"/>
              </a:rPr>
              <a:t>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3012C-73B7-413A-AACF-D8DBDA19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8" y="6236029"/>
            <a:ext cx="2083385" cy="18893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Jonas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38743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Sidorela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2549821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Fernando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90584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Pablo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26669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Alvaro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951475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197D63-4877-4F75-B343-D2E4FFC7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2" y="2428528"/>
            <a:ext cx="10515600" cy="1325563"/>
          </a:xfrm>
        </p:spPr>
        <p:txBody>
          <a:bodyPr/>
          <a:lstStyle/>
          <a:p>
            <a:r>
              <a:rPr lang="en-US" sz="5400" dirty="0"/>
              <a:t>Tasks!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9DCD94-5DD0-4E82-A0C6-3E0C11F70B2A}"/>
              </a:ext>
            </a:extLst>
          </p:cNvPr>
          <p:cNvSpPr txBox="1">
            <a:spLocks/>
          </p:cNvSpPr>
          <p:nvPr/>
        </p:nvSpPr>
        <p:spPr>
          <a:xfrm>
            <a:off x="669752" y="388902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pt-BR" sz="3200" kern="0" dirty="0"/>
              <a:t>Álvaro - Notetaker</a:t>
            </a:r>
          </a:p>
          <a:p>
            <a:r>
              <a:rPr lang="en-US" sz="3200" kern="0" dirty="0"/>
              <a:t>Dara - Presentation Overseer</a:t>
            </a:r>
          </a:p>
          <a:p>
            <a:r>
              <a:rPr lang="es-ES" sz="3200" kern="0" dirty="0"/>
              <a:t>Fernando - </a:t>
            </a:r>
            <a:r>
              <a:rPr lang="es-ES" sz="3200" kern="0" dirty="0" err="1"/>
              <a:t>Conﬁguration</a:t>
            </a:r>
            <a:r>
              <a:rPr lang="es-ES" sz="3200" kern="0" dirty="0"/>
              <a:t> Manager (Android Studio)</a:t>
            </a:r>
          </a:p>
          <a:p>
            <a:r>
              <a:rPr lang="en-US" sz="3200" kern="0" dirty="0"/>
              <a:t>Jonas - Presentation Overseer</a:t>
            </a:r>
          </a:p>
          <a:p>
            <a:r>
              <a:rPr lang="en-US" sz="3200" kern="0" dirty="0"/>
              <a:t>Pablo - Conﬁguration Manager (Trello)</a:t>
            </a:r>
          </a:p>
          <a:p>
            <a:r>
              <a:rPr lang="sv-SE" sz="3200" kern="0" dirty="0"/>
              <a:t>Rickard - </a:t>
            </a:r>
            <a:r>
              <a:rPr lang="sv-SE" sz="3200" kern="0" dirty="0" err="1"/>
              <a:t>Conﬁguration</a:t>
            </a:r>
            <a:r>
              <a:rPr lang="sv-SE" sz="3200" kern="0" dirty="0"/>
              <a:t> Manager (GIT)</a:t>
            </a:r>
          </a:p>
          <a:p>
            <a:r>
              <a:rPr lang="fr-FR" sz="3200" kern="0" dirty="0" err="1"/>
              <a:t>Sidorela</a:t>
            </a:r>
            <a:r>
              <a:rPr lang="fr-FR" sz="3200" kern="0" dirty="0"/>
              <a:t> - Client Contact, Documentation</a:t>
            </a:r>
          </a:p>
          <a:p>
            <a:r>
              <a:rPr lang="en-US" sz="3200" kern="0" dirty="0" err="1"/>
              <a:t>Vasja</a:t>
            </a:r>
            <a:r>
              <a:rPr lang="en-US" sz="3200" kern="0" dirty="0"/>
              <a:t> - Group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D1D5C-0BD5-475F-8BE6-1629ED2E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6443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09677C-E37E-427E-935F-3B0E261B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76" y="5164832"/>
            <a:ext cx="10515600" cy="2852737"/>
          </a:xfrm>
        </p:spPr>
        <p:txBody>
          <a:bodyPr/>
          <a:lstStyle/>
          <a:p>
            <a:r>
              <a:rPr lang="en-US" sz="6000" b="0" dirty="0"/>
              <a:t>Communication</a:t>
            </a:r>
          </a:p>
        </p:txBody>
      </p:sp>
      <p:pic>
        <p:nvPicPr>
          <p:cNvPr id="5" name="Graphic 4" descr="Send">
            <a:extLst>
              <a:ext uri="{FF2B5EF4-FFF2-40B4-BE49-F238E27FC236}">
                <a16:creationId xmlns:a16="http://schemas.microsoft.com/office/drawing/2014/main" id="{C7DCCBC1-2497-46C7-97F0-C3D8BF4A3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440" y="6134000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E7094-CDB4-492F-9EBE-608DE36E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5398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12A5492-75CC-4915-A317-0B23E780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85" y="5511616"/>
            <a:ext cx="1055252" cy="1055252"/>
          </a:xfrm>
          <a:prstGeom prst="rect">
            <a:avLst/>
          </a:prstGeom>
        </p:spPr>
      </p:pic>
      <p:pic>
        <p:nvPicPr>
          <p:cNvPr id="5" name="Picture 4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1FA422AD-26A9-4128-85F3-05ED3E7B1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85" y="7498904"/>
            <a:ext cx="1055252" cy="1055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6A8A67-28AE-4A89-AC67-4DB2BCEDD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92" y="2500536"/>
            <a:ext cx="2829325" cy="792211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2A767F-7BDA-4C65-8154-41BD44FE5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6" r="2752" b="32106"/>
          <a:stretch/>
        </p:blipFill>
        <p:spPr>
          <a:xfrm>
            <a:off x="8728724" y="3654165"/>
            <a:ext cx="2347753" cy="955958"/>
          </a:xfrm>
          <a:prstGeom prst="rect">
            <a:avLst/>
          </a:prstGeom>
        </p:spPr>
      </p:pic>
      <p:pic>
        <p:nvPicPr>
          <p:cNvPr id="8" name="Picture 7" descr="A close up of a card&#10;&#10;Description generated with high confidence">
            <a:extLst>
              <a:ext uri="{FF2B5EF4-FFF2-40B4-BE49-F238E27FC236}">
                <a16:creationId xmlns:a16="http://schemas.microsoft.com/office/drawing/2014/main" id="{4BDADF9B-6C00-42B0-8E60-C6993A5DD2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4" r="3694" b="14054"/>
          <a:stretch/>
        </p:blipFill>
        <p:spPr>
          <a:xfrm>
            <a:off x="1111734" y="3542394"/>
            <a:ext cx="2198513" cy="1620186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0F89E86-E312-4AC4-9FD5-9A03F50ABCEC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 flipV="1">
            <a:off x="6870237" y="4610123"/>
            <a:ext cx="3032364" cy="142911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A83343D-CF5F-419D-94C7-7150014403FC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rot="10800000">
            <a:off x="2210991" y="5162580"/>
            <a:ext cx="3603994" cy="87666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1AA9B-4AE3-4D0D-BF79-78FEAA0A005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342611" y="3424268"/>
            <a:ext cx="202506" cy="20873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Warning">
            <a:extLst>
              <a:ext uri="{FF2B5EF4-FFF2-40B4-BE49-F238E27FC236}">
                <a16:creationId xmlns:a16="http://schemas.microsoft.com/office/drawing/2014/main" id="{9B30C5B2-5E33-4EDA-88E9-E4753C561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0571" y="6840540"/>
            <a:ext cx="299026" cy="299026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D0036ACE-44FC-4205-A140-1E98FF8FDD52}"/>
              </a:ext>
            </a:extLst>
          </p:cNvPr>
          <p:cNvSpPr/>
          <p:nvPr/>
        </p:nvSpPr>
        <p:spPr>
          <a:xfrm rot="5400000">
            <a:off x="5972766" y="6859819"/>
            <a:ext cx="703436" cy="4934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36BF23-8E25-44B7-97AF-0D11AD4C9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842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8BB9FF-422D-4BF9-9E37-523938C26AED}"/>
              </a:ext>
            </a:extLst>
          </p:cNvPr>
          <p:cNvSpPr txBox="1">
            <a:spLocks/>
          </p:cNvSpPr>
          <p:nvPr/>
        </p:nvSpPr>
        <p:spPr>
          <a:xfrm>
            <a:off x="523240" y="3663409"/>
            <a:ext cx="3246120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 algn="ctr"/>
            <a:r>
              <a:rPr lang="en-US" b="1" kern="0"/>
              <a:t>Monday</a:t>
            </a:r>
          </a:p>
          <a:p>
            <a:pPr marL="0" indent="0" algn="ctr"/>
            <a:r>
              <a:rPr lang="en-US" kern="0"/>
              <a:t>Steering group meeting</a:t>
            </a:r>
            <a:endParaRPr lang="en-US" kern="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AC61A7C-1515-4B36-89CC-742499722FF1}"/>
              </a:ext>
            </a:extLst>
          </p:cNvPr>
          <p:cNvSpPr/>
          <p:nvPr/>
        </p:nvSpPr>
        <p:spPr>
          <a:xfrm>
            <a:off x="965200" y="7253064"/>
            <a:ext cx="11074400" cy="568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CCC19DA-8C65-45CD-9C1E-26550A6A1704}"/>
              </a:ext>
            </a:extLst>
          </p:cNvPr>
          <p:cNvCxnSpPr/>
          <p:nvPr/>
        </p:nvCxnSpPr>
        <p:spPr>
          <a:xfrm rot="5400000">
            <a:off x="439420" y="5711284"/>
            <a:ext cx="2296160" cy="787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4B1F86-C051-4BA8-A91E-0740D4A00223}"/>
              </a:ext>
            </a:extLst>
          </p:cNvPr>
          <p:cNvCxnSpPr/>
          <p:nvPr/>
        </p:nvCxnSpPr>
        <p:spPr>
          <a:xfrm>
            <a:off x="9641840" y="6684104"/>
            <a:ext cx="0" cy="1849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BF1D838-9223-4079-AEBD-72A4FBE422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27120" y="5769704"/>
            <a:ext cx="2540000" cy="4267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A8F0B6-A2FD-42D5-BA56-2DC430248B52}"/>
              </a:ext>
            </a:extLst>
          </p:cNvPr>
          <p:cNvSpPr txBox="1">
            <a:spLocks/>
          </p:cNvSpPr>
          <p:nvPr/>
        </p:nvSpPr>
        <p:spPr>
          <a:xfrm>
            <a:off x="3053080" y="3389089"/>
            <a:ext cx="324612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Wednesday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Working group meeting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28AF6B6-16AC-4F5E-9E04-F00E4D6776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25640" y="5500463"/>
            <a:ext cx="2540001" cy="965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2C62C7-DBE4-4F48-B4CA-A1C9AE712974}"/>
              </a:ext>
            </a:extLst>
          </p:cNvPr>
          <p:cNvSpPr txBox="1">
            <a:spLocks/>
          </p:cNvSpPr>
          <p:nvPr/>
        </p:nvSpPr>
        <p:spPr>
          <a:xfrm>
            <a:off x="6502400" y="3481320"/>
            <a:ext cx="2600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Friday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Big group meeting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E7C389-F03C-46F6-B16A-1B1CFF933833}"/>
              </a:ext>
            </a:extLst>
          </p:cNvPr>
          <p:cNvSpPr txBox="1">
            <a:spLocks/>
          </p:cNvSpPr>
          <p:nvPr/>
        </p:nvSpPr>
        <p:spPr>
          <a:xfrm>
            <a:off x="9489440" y="6806024"/>
            <a:ext cx="2600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Weekend</a:t>
            </a:r>
          </a:p>
        </p:txBody>
      </p:sp>
      <p:pic>
        <p:nvPicPr>
          <p:cNvPr id="13" name="Graphic 12" descr="Repeat">
            <a:extLst>
              <a:ext uri="{FF2B5EF4-FFF2-40B4-BE49-F238E27FC236}">
                <a16:creationId xmlns:a16="http://schemas.microsoft.com/office/drawing/2014/main" id="{366A0848-D48C-4881-9CA2-913FC3C2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801" y="3714683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33F12D-2E93-4379-B69A-9FD75F5AA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741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DAD5C476-727B-42D9-81E5-BE2C7FCD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54" y="6604992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  <p:pic>
        <p:nvPicPr>
          <p:cNvPr id="7" name="Marcador de contenido 10">
            <a:extLst>
              <a:ext uri="{FF2B5EF4-FFF2-40B4-BE49-F238E27FC236}">
                <a16:creationId xmlns:a16="http://schemas.microsoft.com/office/drawing/2014/main" id="{79FCD29A-D141-4A93-9C99-76E35B7F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168" y="1077794"/>
            <a:ext cx="7248578" cy="44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212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60D01E-D5A6-48E8-9363-6A0D06E5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40" y="5821834"/>
            <a:ext cx="10515600" cy="2852737"/>
          </a:xfrm>
        </p:spPr>
        <p:txBody>
          <a:bodyPr/>
          <a:lstStyle/>
          <a:p>
            <a:r>
              <a:rPr lang="en-US" sz="6600" b="0" dirty="0"/>
              <a:t>The problem </a:t>
            </a:r>
          </a:p>
        </p:txBody>
      </p:sp>
      <p:pic>
        <p:nvPicPr>
          <p:cNvPr id="9" name="Graphic 8" descr="Thought bubble">
            <a:extLst>
              <a:ext uri="{FF2B5EF4-FFF2-40B4-BE49-F238E27FC236}">
                <a16:creationId xmlns:a16="http://schemas.microsoft.com/office/drawing/2014/main" id="{5308ED73-924A-486F-A4B3-57E30B23B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6640" y="6677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6743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54D23B-C038-4C07-AEA0-5E1309C0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03" y="4204871"/>
            <a:ext cx="924339" cy="924339"/>
          </a:xfrm>
          <a:prstGeom prst="rect">
            <a:avLst/>
          </a:prstGeom>
        </p:spPr>
      </p:pic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3F4DCCFA-1A2C-4EF7-B62B-39A34689C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52" y="3220616"/>
            <a:ext cx="4195762" cy="419576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75E928E-D6DD-4229-A3D9-4EC6FDD14E17}"/>
              </a:ext>
            </a:extLst>
          </p:cNvPr>
          <p:cNvSpPr txBox="1">
            <a:spLocks/>
          </p:cNvSpPr>
          <p:nvPr/>
        </p:nvSpPr>
        <p:spPr>
          <a:xfrm rot="1683689">
            <a:off x="813463" y="4438917"/>
            <a:ext cx="3352007" cy="714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Volvo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C000A5-FC1B-4391-9344-CA1090406C3F}"/>
              </a:ext>
            </a:extLst>
          </p:cNvPr>
          <p:cNvSpPr txBox="1"/>
          <p:nvPr/>
        </p:nvSpPr>
        <p:spPr>
          <a:xfrm rot="20003912">
            <a:off x="9530385" y="6896223"/>
            <a:ext cx="93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WoW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CD6A7-6A76-4FD0-9382-16FA2AE7AE8A}"/>
              </a:ext>
            </a:extLst>
          </p:cNvPr>
          <p:cNvSpPr txBox="1"/>
          <p:nvPr/>
        </p:nvSpPr>
        <p:spPr>
          <a:xfrm rot="408775">
            <a:off x="9460913" y="4172679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cars</a:t>
            </a:r>
            <a:endParaRPr lang="es-E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7">
            <a:extLst>
              <a:ext uri="{FF2B5EF4-FFF2-40B4-BE49-F238E27FC236}">
                <a16:creationId xmlns:a16="http://schemas.microsoft.com/office/drawing/2014/main" id="{175A0ECF-C5DD-4CE9-977F-4E17DF98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53068210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2AF8B3A2-CDB6-46DE-9CA7-36EB0DA9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16" y="3821520"/>
            <a:ext cx="6165450" cy="41065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21991DB-D84B-466A-9EF4-E942D3347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53" y="3016146"/>
            <a:ext cx="5587483" cy="3721308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0B7DC3BF-A850-4945-8890-2FE8E54E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025536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C2C42F-8E54-4E88-9CEA-2D2322004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21" y="3199661"/>
            <a:ext cx="4472370" cy="3354278"/>
          </a:xfrm>
          <a:prstGeom prst="rect">
            <a:avLst/>
          </a:prstGeom>
        </p:spPr>
      </p:pic>
      <p:pic>
        <p:nvPicPr>
          <p:cNvPr id="5" name="Marcador de contenido 2">
            <a:extLst>
              <a:ext uri="{FF2B5EF4-FFF2-40B4-BE49-F238E27FC236}">
                <a16:creationId xmlns:a16="http://schemas.microsoft.com/office/drawing/2014/main" id="{89E1D60E-0596-467C-B5B3-24B47EC28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71574" y="5509419"/>
            <a:ext cx="4472371" cy="33542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6628879-3712-4F7B-9A22-B9F28A573E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26" y="2461983"/>
            <a:ext cx="4752528" cy="35643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F8E4C1-1B9A-4492-83E0-F8C7F4BA9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536" y="5450659"/>
            <a:ext cx="4550718" cy="341303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D51D7763-B777-487A-802D-68335F0C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904354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413169-96B1-414E-90C2-0D984813A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2" y="2860576"/>
            <a:ext cx="5718914" cy="4289185"/>
          </a:xfrm>
          <a:prstGeom prst="rect">
            <a:avLst/>
          </a:prstGeom>
        </p:spPr>
      </p:pic>
      <p:pic>
        <p:nvPicPr>
          <p:cNvPr id="5" name="Marcador de contenido 2">
            <a:extLst>
              <a:ext uri="{FF2B5EF4-FFF2-40B4-BE49-F238E27FC236}">
                <a16:creationId xmlns:a16="http://schemas.microsoft.com/office/drawing/2014/main" id="{61A96C4A-5569-4CCF-B06D-AAFFE0F72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55" y="3940696"/>
            <a:ext cx="6362434" cy="4771826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1C0F0D5D-4890-4FAB-8845-D0C045A1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496952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F8BF493-A294-48B2-9B12-1ECA95D5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754797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pic>
        <p:nvPicPr>
          <p:cNvPr id="6" name="Marcador de contenido 6">
            <a:extLst>
              <a:ext uri="{FF2B5EF4-FFF2-40B4-BE49-F238E27FC236}">
                <a16:creationId xmlns:a16="http://schemas.microsoft.com/office/drawing/2014/main" id="{74FDC090-E575-4CEA-92C1-E16285B2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41" y="2788568"/>
            <a:ext cx="10705317" cy="60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479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F50F45-EDE7-4568-8352-0F9832A2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0" y="4732784"/>
            <a:ext cx="7128792" cy="3683209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30AE0DB-9410-4A77-B2AB-D22FF9FB5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b="7765"/>
          <a:stretch/>
        </p:blipFill>
        <p:spPr>
          <a:xfrm>
            <a:off x="7137442" y="2686135"/>
            <a:ext cx="5382988" cy="34490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EDC48E-A747-4F2A-8930-84B4DB4E2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7" b="96267" l="7143" r="89752">
                        <a14:foregroundMark x1="45031" y1="90933" x2="45652" y2="91467"/>
                        <a14:foregroundMark x1="46894" y1="91467" x2="61801" y2="90933"/>
                        <a14:foregroundMark x1="71739" y1="96267" x2="71739" y2="96267"/>
                        <a14:foregroundMark x1="7143" y1="82933" x2="7143" y2="82933"/>
                        <a14:foregroundMark x1="14596" y1="7467" x2="14596" y2="7467"/>
                        <a14:foregroundMark x1="14596" y1="5067" x2="14596" y2="5067"/>
                        <a14:foregroundMark x1="35714" y1="6667" x2="35714" y2="6667"/>
                        <a14:foregroundMark x1="47516" y1="10133" x2="47516" y2="10133"/>
                        <a14:foregroundMark x1="58075" y1="9600" x2="58075" y2="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36" y="4712387"/>
            <a:ext cx="2224797" cy="25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37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D3800ACB-FB59-43CF-861A-CA8AF2CA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61395992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3BACF05-0DE6-4D7F-9CB0-89CBC15D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7055094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0424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51BDAF-4E14-4564-B3D3-4BF689E2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892" y="3028122"/>
            <a:ext cx="3330575" cy="1119981"/>
          </a:xfrm>
        </p:spPr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b="0" dirty="0"/>
              <a:t> 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A8E2D34-50F7-4ABD-8FF9-E33A7BC00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54" y="3954966"/>
            <a:ext cx="3803382" cy="35524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9F522F8-C258-44DF-91C0-69E8BF32763F}"/>
              </a:ext>
            </a:extLst>
          </p:cNvPr>
          <p:cNvSpPr txBox="1">
            <a:spLocks/>
          </p:cNvSpPr>
          <p:nvPr/>
        </p:nvSpPr>
        <p:spPr>
          <a:xfrm>
            <a:off x="7401892" y="2799612"/>
            <a:ext cx="27009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4D61AD-F931-4577-9EC2-AAD6FAC21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037" y="4125176"/>
            <a:ext cx="3328815" cy="328530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799ADF-37B7-4C7E-A73F-AF057D2D3C03}"/>
              </a:ext>
            </a:extLst>
          </p:cNvPr>
          <p:cNvSpPr txBox="1">
            <a:spLocks/>
          </p:cNvSpPr>
          <p:nvPr/>
        </p:nvSpPr>
        <p:spPr>
          <a:xfrm>
            <a:off x="1380058" y="7664627"/>
            <a:ext cx="3803382" cy="1119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Construction Equipment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9CE7DF7-B64A-47CC-80F3-1E86313A76AE}"/>
              </a:ext>
            </a:extLst>
          </p:cNvPr>
          <p:cNvSpPr txBox="1">
            <a:spLocks/>
          </p:cNvSpPr>
          <p:nvPr/>
        </p:nvSpPr>
        <p:spPr>
          <a:xfrm>
            <a:off x="6718424" y="7664626"/>
            <a:ext cx="5127832" cy="1119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Accidents at construction sites</a:t>
            </a:r>
          </a:p>
        </p:txBody>
      </p:sp>
      <p:pic>
        <p:nvPicPr>
          <p:cNvPr id="15" name="Content Placeholder 6" descr="Smiling Face with No Fill">
            <a:extLst>
              <a:ext uri="{FF2B5EF4-FFF2-40B4-BE49-F238E27FC236}">
                <a16:creationId xmlns:a16="http://schemas.microsoft.com/office/drawing/2014/main" id="{D19F4195-7D30-40DF-8167-3899DDFDC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0112" y="3040566"/>
            <a:ext cx="914400" cy="914400"/>
          </a:xfrm>
          <a:prstGeom prst="rect">
            <a:avLst/>
          </a:prstGeom>
        </p:spPr>
      </p:pic>
      <p:pic>
        <p:nvPicPr>
          <p:cNvPr id="16" name="Content Placeholder 11" descr="Sad Face with No Fill">
            <a:extLst>
              <a:ext uri="{FF2B5EF4-FFF2-40B4-BE49-F238E27FC236}">
                <a16:creationId xmlns:a16="http://schemas.microsoft.com/office/drawing/2014/main" id="{54A5DBF0-6F40-4A61-BF95-78BC648A4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4074" y="29566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6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is a defined area with coordinates which is considered the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construction area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9864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is a defined area with coordinates which is considered the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construction area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Has information about the position of both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machines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within the area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077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AE70D3C7-A98F-4EEB-84E5-15D9E47C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87688280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sp>
        <p:nvSpPr>
          <p:cNvPr id="9" name="Título 7">
            <a:extLst>
              <a:ext uri="{FF2B5EF4-FFF2-40B4-BE49-F238E27FC236}">
                <a16:creationId xmlns:a16="http://schemas.microsoft.com/office/drawing/2014/main" id="{04F85037-A518-42D4-A0B5-950AB2F5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36152669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is a defined area with coordinates which is considered the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construction area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Has information about the position of both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machines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within the area</a:t>
            </a:r>
          </a:p>
          <a:p>
            <a:pPr lvl="1" algn="l"/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Issues an alarm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when a machine and a non-driver operator are to close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418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sp>
        <p:nvSpPr>
          <p:cNvPr id="11" name="Título 7">
            <a:extLst>
              <a:ext uri="{FF2B5EF4-FFF2-40B4-BE49-F238E27FC236}">
                <a16:creationId xmlns:a16="http://schemas.microsoft.com/office/drawing/2014/main" id="{B93C81D0-6DA6-40E1-8B8A-42CED102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089694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13E55BED-14BA-474E-8D6E-6FE65D7D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41845768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362A17-E853-4C54-8FEF-38DDB50D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0" y="5071774"/>
            <a:ext cx="934696" cy="5440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536DEC-0CB3-4E5E-873D-FC600F25C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32" y="5071774"/>
            <a:ext cx="934696" cy="54404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3F6A03-A5E8-4070-9925-825FBF618F6A}"/>
              </a:ext>
            </a:extLst>
          </p:cNvPr>
          <p:cNvSpPr txBox="1"/>
          <p:nvPr/>
        </p:nvSpPr>
        <p:spPr>
          <a:xfrm>
            <a:off x="947834" y="7299854"/>
            <a:ext cx="1110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 with progress from time to time and feedback from him</a:t>
            </a:r>
            <a:endParaRPr lang="es-E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ítulo 7">
            <a:extLst>
              <a:ext uri="{FF2B5EF4-FFF2-40B4-BE49-F238E27FC236}">
                <a16:creationId xmlns:a16="http://schemas.microsoft.com/office/drawing/2014/main" id="{F7600669-7C7F-438A-A499-8FE2D7C74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56849087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362A17-E853-4C54-8FEF-38DDB50D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0" y="5071774"/>
            <a:ext cx="934696" cy="5440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536DEC-0CB3-4E5E-873D-FC600F25C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32" y="5071774"/>
            <a:ext cx="934696" cy="5440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45401AD-E609-4277-A70E-219AEF9A46E8}"/>
              </a:ext>
            </a:extLst>
          </p:cNvPr>
          <p:cNvSpPr txBox="1"/>
          <p:nvPr/>
        </p:nvSpPr>
        <p:spPr>
          <a:xfrm>
            <a:off x="777764" y="7053451"/>
            <a:ext cx="1173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ABOUT THE BEST WAY TO DO IT</a:t>
            </a:r>
            <a:endParaRPr lang="es-E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7">
            <a:extLst>
              <a:ext uri="{FF2B5EF4-FFF2-40B4-BE49-F238E27FC236}">
                <a16:creationId xmlns:a16="http://schemas.microsoft.com/office/drawing/2014/main" id="{1C01753F-E412-4718-A645-E758C263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12391531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20" name="Marcador de contenido 8">
            <a:extLst>
              <a:ext uri="{FF2B5EF4-FFF2-40B4-BE49-F238E27FC236}">
                <a16:creationId xmlns:a16="http://schemas.microsoft.com/office/drawing/2014/main" id="{4DA150A8-5C6F-4691-8CDA-5E3EC894CB29}"/>
              </a:ext>
            </a:extLst>
          </p:cNvPr>
          <p:cNvSpPr txBox="1">
            <a:spLocks/>
          </p:cNvSpPr>
          <p:nvPr/>
        </p:nvSpPr>
        <p:spPr>
          <a:xfrm>
            <a:off x="4858096" y="2408193"/>
            <a:ext cx="3397823" cy="82790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/>
            <a:r>
              <a:rPr lang="en-GB" sz="3200" kern="0" dirty="0"/>
              <a:t>Research time!</a:t>
            </a:r>
            <a:endParaRPr lang="es-ES" sz="3200" kern="0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C04E973-190F-4991-89E0-0B3D6732C2F0}"/>
              </a:ext>
            </a:extLst>
          </p:cNvPr>
          <p:cNvGrpSpPr/>
          <p:nvPr/>
        </p:nvGrpSpPr>
        <p:grpSpPr>
          <a:xfrm rot="1207961">
            <a:off x="-630780" y="2811731"/>
            <a:ext cx="5730956" cy="3074807"/>
            <a:chOff x="-672483" y="2344062"/>
            <a:chExt cx="5730956" cy="3074807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40501325-6F52-4C60-B23D-1E0C349EF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2483" y="2344062"/>
              <a:ext cx="3809580" cy="3074807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6BC7D11B-3F5C-4034-8232-AA477727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499" y="3124155"/>
              <a:ext cx="1107974" cy="1769184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9AC54985-865A-4371-8026-23EAA9A1F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513" y="3545057"/>
              <a:ext cx="1165004" cy="996006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56537151-8400-4ACC-AB21-1E67EF4D31F6}"/>
              </a:ext>
            </a:extLst>
          </p:cNvPr>
          <p:cNvGrpSpPr/>
          <p:nvPr/>
        </p:nvGrpSpPr>
        <p:grpSpPr>
          <a:xfrm rot="21063034">
            <a:off x="8389198" y="3568152"/>
            <a:ext cx="3169076" cy="1788940"/>
            <a:chOff x="8160621" y="1982202"/>
            <a:chExt cx="3169076" cy="178894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ADF8567B-8125-4F8B-AE46-1A4EC045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33174">
              <a:off x="8160621" y="1982202"/>
              <a:ext cx="1744217" cy="1788940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12242B75-3A01-474C-B3C4-051288BEE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54049">
              <a:off x="9790738" y="2245423"/>
              <a:ext cx="1538959" cy="1459446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E02A593-DC2F-4717-A7A4-0BC3AE962EFC}"/>
              </a:ext>
            </a:extLst>
          </p:cNvPr>
          <p:cNvGrpSpPr/>
          <p:nvPr/>
        </p:nvGrpSpPr>
        <p:grpSpPr>
          <a:xfrm rot="20767849">
            <a:off x="3720332" y="6271915"/>
            <a:ext cx="4805897" cy="2186255"/>
            <a:chOff x="3854576" y="4850691"/>
            <a:chExt cx="4805897" cy="2186255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BBC8B68-6A48-4669-A961-C8588C21A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576" y="5156528"/>
              <a:ext cx="1529996" cy="1529996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794D7CC-B8E2-4EFB-A8DB-66CCC7FC4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197" y="4890052"/>
              <a:ext cx="2060276" cy="2146894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4CB2A750-0BDE-4A77-9E7E-81CF182D7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074832">
              <a:off x="5321473" y="5478639"/>
              <a:ext cx="1175474" cy="1175474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54523C02-4183-4A48-ABC5-68C260F5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81847">
              <a:off x="5321483" y="4850691"/>
              <a:ext cx="1175474" cy="1175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10485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60D01E-D5A6-48E8-9363-6A0D06E5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40" y="5821834"/>
            <a:ext cx="10515600" cy="2852737"/>
          </a:xfrm>
        </p:spPr>
        <p:txBody>
          <a:bodyPr/>
          <a:lstStyle/>
          <a:p>
            <a:r>
              <a:rPr lang="en-US" sz="6600" b="0" dirty="0"/>
              <a:t>The members</a:t>
            </a:r>
          </a:p>
        </p:txBody>
      </p:sp>
      <p:pic>
        <p:nvPicPr>
          <p:cNvPr id="5" name="Graphic 4" descr="Children">
            <a:extLst>
              <a:ext uri="{FF2B5EF4-FFF2-40B4-BE49-F238E27FC236}">
                <a16:creationId xmlns:a16="http://schemas.microsoft.com/office/drawing/2014/main" id="{75F1BD0A-09B6-4B9E-9BC9-45E791DA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2400" y="6664002"/>
            <a:ext cx="1168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82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73A53-21F8-49A6-9A29-6BC3F493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33" y="892778"/>
            <a:ext cx="8382000" cy="952500"/>
          </a:xfrm>
        </p:spPr>
        <p:txBody>
          <a:bodyPr/>
          <a:lstStyle/>
          <a:p>
            <a:r>
              <a:rPr lang="en-GB" dirty="0"/>
              <a:t>Resources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3716DF-D053-4FCB-ACC3-E736EB58E2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9912" y="3364632"/>
            <a:ext cx="8382000" cy="5181600"/>
          </a:xfrm>
        </p:spPr>
        <p:txBody>
          <a:bodyPr/>
          <a:lstStyle/>
          <a:p>
            <a:pPr marL="0" indent="0">
              <a:buNone/>
            </a:pP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What will we use?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Server database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Server communication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Android app (notifications, background execution)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9E14A-3A8B-40FA-A1A6-914776E0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7977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362A17-E853-4C54-8FEF-38DDB50D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0" y="5071774"/>
            <a:ext cx="934696" cy="5440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536DEC-0CB3-4E5E-873D-FC600F25C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32" y="5071774"/>
            <a:ext cx="934696" cy="544043"/>
          </a:xfrm>
          <a:prstGeom prst="rect">
            <a:avLst/>
          </a:prstGeom>
        </p:spPr>
      </p:pic>
      <p:sp>
        <p:nvSpPr>
          <p:cNvPr id="14" name="Título 7">
            <a:extLst>
              <a:ext uri="{FF2B5EF4-FFF2-40B4-BE49-F238E27FC236}">
                <a16:creationId xmlns:a16="http://schemas.microsoft.com/office/drawing/2014/main" id="{1C01753F-E412-4718-A645-E758C263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6D936CA-7B50-4AA1-A214-7DC60A9C2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78" y="5516416"/>
            <a:ext cx="934696" cy="5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5914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14" name="Título 7">
            <a:extLst>
              <a:ext uri="{FF2B5EF4-FFF2-40B4-BE49-F238E27FC236}">
                <a16:creationId xmlns:a16="http://schemas.microsoft.com/office/drawing/2014/main" id="{1C01753F-E412-4718-A645-E758C263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2EDBF113-9B93-4FC7-B1BC-AABCDA71E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83" y="2394433"/>
            <a:ext cx="8145792" cy="48991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CCDEFE-002B-4588-8B3F-B8252ED10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500" y1="38500" x2="31000" y2="34750"/>
                        <a14:foregroundMark x1="30750" y1="35500" x2="30750" y2="35500"/>
                        <a14:foregroundMark x1="31750" y1="51500" x2="31750" y2="51500"/>
                        <a14:foregroundMark x1="19750" y1="73500" x2="19750" y2="73500"/>
                        <a14:foregroundMark x1="43750" y1="71250" x2="43750" y2="71250"/>
                        <a14:foregroundMark x1="43250" y1="68500" x2="43250" y2="68500"/>
                        <a14:foregroundMark x1="42750" y1="20500" x2="42750" y2="20500"/>
                        <a14:foregroundMark x1="57750" y1="23250" x2="57750" y2="23250"/>
                        <a14:foregroundMark x1="71250" y1="59500" x2="71250" y2="59500"/>
                        <a14:foregroundMark x1="72250" y1="36750" x2="72250" y2="3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92" y="2160802"/>
            <a:ext cx="3129705" cy="31297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BF5A1CE-8786-4C3C-A6D9-2F273DCAF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44" y="4991084"/>
            <a:ext cx="3898996" cy="33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1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ubrik 1"/>
          <p:cNvSpPr>
            <a:spLocks noGrp="1"/>
          </p:cNvSpPr>
          <p:nvPr>
            <p:ph type="title"/>
          </p:nvPr>
        </p:nvSpPr>
        <p:spPr>
          <a:xfrm>
            <a:off x="2064507" y="808285"/>
            <a:ext cx="10918613" cy="1318542"/>
          </a:xfrm>
        </p:spPr>
        <p:txBody>
          <a:bodyPr lIns="130046" tIns="65023" rIns="130046" bIns="65023"/>
          <a:lstStyle/>
          <a:p>
            <a:r>
              <a:rPr lang="sv-SE" sz="4000" dirty="0">
                <a:latin typeface="Arial" charset="0"/>
              </a:rPr>
              <a:t>Initial </a:t>
            </a:r>
            <a:r>
              <a:rPr lang="sv-SE" sz="4000" dirty="0" err="1">
                <a:latin typeface="Arial" charset="0"/>
              </a:rPr>
              <a:t>Backlog</a:t>
            </a:r>
            <a:endParaRPr lang="sv-SE" sz="4000" dirty="0">
              <a:latin typeface="Arial" charset="0"/>
            </a:endParaRPr>
          </a:p>
        </p:txBody>
      </p:sp>
      <p:sp>
        <p:nvSpPr>
          <p:cNvPr id="20483" name="Platshållare för innehåll 2"/>
          <p:cNvSpPr>
            <a:spLocks noGrp="1"/>
          </p:cNvSpPr>
          <p:nvPr>
            <p:ph idx="4294967295"/>
          </p:nvPr>
        </p:nvSpPr>
        <p:spPr>
          <a:xfrm>
            <a:off x="1122148" y="3004593"/>
            <a:ext cx="4948203" cy="5112568"/>
          </a:xfrm>
          <a:prstGeom prst="rect">
            <a:avLst/>
          </a:prstGeom>
        </p:spPr>
        <p:txBody>
          <a:bodyPr lIns="130046" tIns="65023" rIns="130046" bIns="65023"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Register worker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Warn the workers</a:t>
            </a:r>
          </a:p>
          <a:p>
            <a:pPr marL="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Register vehicles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Associate worker with machines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unit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Send location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construction sites</a:t>
            </a:r>
          </a:p>
          <a:p>
            <a:pPr marL="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E1F40-AE3E-4DBC-B2AB-E910CD8E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118FF1-5FC7-4817-B52E-DE8A54A5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64" y="4156720"/>
            <a:ext cx="5072244" cy="33730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83087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ubrik 1"/>
          <p:cNvSpPr>
            <a:spLocks noGrp="1"/>
          </p:cNvSpPr>
          <p:nvPr>
            <p:ph type="title"/>
          </p:nvPr>
        </p:nvSpPr>
        <p:spPr>
          <a:xfrm>
            <a:off x="2064507" y="808285"/>
            <a:ext cx="10918613" cy="1318542"/>
          </a:xfrm>
        </p:spPr>
        <p:txBody>
          <a:bodyPr lIns="130046" tIns="65023" rIns="130046" bIns="65023"/>
          <a:lstStyle/>
          <a:p>
            <a:r>
              <a:rPr lang="sv-SE" sz="4000" dirty="0">
                <a:latin typeface="Arial" charset="0"/>
              </a:rPr>
              <a:t>Non-</a:t>
            </a:r>
            <a:r>
              <a:rPr lang="sv-SE" sz="4000" dirty="0" err="1">
                <a:latin typeface="Arial" charset="0"/>
              </a:rPr>
              <a:t>functional</a:t>
            </a:r>
            <a:r>
              <a:rPr lang="sv-SE" sz="4000" dirty="0">
                <a:latin typeface="Arial" charset="0"/>
              </a:rPr>
              <a:t> </a:t>
            </a:r>
            <a:r>
              <a:rPr lang="sv-SE" sz="4000" dirty="0" err="1">
                <a:latin typeface="Arial" charset="0"/>
              </a:rPr>
              <a:t>Requirement</a:t>
            </a:r>
            <a:endParaRPr lang="sv-SE" sz="4000" dirty="0">
              <a:latin typeface="Arial" charset="0"/>
            </a:endParaRPr>
          </a:p>
        </p:txBody>
      </p:sp>
      <p:sp>
        <p:nvSpPr>
          <p:cNvPr id="20483" name="Platshållare för innehåll 2"/>
          <p:cNvSpPr>
            <a:spLocks noGrp="1"/>
          </p:cNvSpPr>
          <p:nvPr>
            <p:ph idx="4294967295"/>
          </p:nvPr>
        </p:nvSpPr>
        <p:spPr>
          <a:xfrm>
            <a:off x="813768" y="3724672"/>
            <a:ext cx="7986588" cy="7586133"/>
          </a:xfrm>
          <a:prstGeom prst="rect">
            <a:avLst/>
          </a:prstGeom>
        </p:spPr>
        <p:txBody>
          <a:bodyPr lIns="130046" tIns="65023" rIns="130046" bIns="65023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Quick to update location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Save as much juice as possible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Large views for each element of the </a:t>
            </a:r>
            <a:r>
              <a:rPr lang="en-US" sz="3200" dirty="0" err="1"/>
              <a:t>CoPilot</a:t>
            </a:r>
            <a:r>
              <a:rPr lang="en-US" sz="3200" dirty="0"/>
              <a:t> app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H</a:t>
            </a:r>
            <a:r>
              <a:rPr lang="sv-SE" sz="3200" dirty="0" err="1"/>
              <a:t>igh</a:t>
            </a:r>
            <a:r>
              <a:rPr lang="sv-SE" sz="3200" dirty="0"/>
              <a:t> </a:t>
            </a:r>
            <a:r>
              <a:rPr lang="sv-SE" sz="3200" dirty="0" err="1"/>
              <a:t>visual</a:t>
            </a:r>
            <a:r>
              <a:rPr lang="sv-SE" sz="3200" dirty="0"/>
              <a:t> </a:t>
            </a:r>
            <a:r>
              <a:rPr lang="sv-SE" sz="3200" dirty="0" err="1"/>
              <a:t>contrast</a:t>
            </a:r>
            <a:endParaRPr lang="sv-SE" sz="3200" dirty="0">
              <a:latin typeface="Arial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A643D25-4A7D-4C19-BF84-3DAC6C2F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8" t="6994" r="18275"/>
          <a:stretch/>
        </p:blipFill>
        <p:spPr>
          <a:xfrm>
            <a:off x="9022680" y="3076600"/>
            <a:ext cx="2482772" cy="26753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6F60A-258D-49A6-98F3-A71E7C53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CDB96-22D1-4353-BA4F-55C67DD0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5" name="Bildobjekt 6">
            <a:extLst>
              <a:ext uri="{FF2B5EF4-FFF2-40B4-BE49-F238E27FC236}">
                <a16:creationId xmlns:a16="http://schemas.microsoft.com/office/drawing/2014/main" id="{0057F2FB-32DD-44D3-9FEA-F0129D091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51" y="2760407"/>
            <a:ext cx="4063647" cy="3264463"/>
          </a:xfrm>
          <a:prstGeom prst="rect">
            <a:avLst/>
          </a:prstGeom>
        </p:spPr>
      </p:pic>
      <p:pic>
        <p:nvPicPr>
          <p:cNvPr id="6" name="Bildobjekt 8">
            <a:extLst>
              <a:ext uri="{FF2B5EF4-FFF2-40B4-BE49-F238E27FC236}">
                <a16:creationId xmlns:a16="http://schemas.microsoft.com/office/drawing/2014/main" id="{8EC0FEDF-1069-4D9D-942D-851F40540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20" y="6172944"/>
            <a:ext cx="4368608" cy="3436640"/>
          </a:xfrm>
          <a:prstGeom prst="rect">
            <a:avLst/>
          </a:prstGeom>
        </p:spPr>
      </p:pic>
      <p:pic>
        <p:nvPicPr>
          <p:cNvPr id="7" name="Bildobjekt 10">
            <a:extLst>
              <a:ext uri="{FF2B5EF4-FFF2-40B4-BE49-F238E27FC236}">
                <a16:creationId xmlns:a16="http://schemas.microsoft.com/office/drawing/2014/main" id="{427639DD-286F-4DBB-BB9A-918957309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04" y="2760407"/>
            <a:ext cx="4352616" cy="32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37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 bwMode="auto">
          <a:xfrm>
            <a:off x="1389832" y="7253064"/>
            <a:ext cx="9559925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400" dirty="0">
                <a:latin typeface="Arial" charset="0"/>
                <a:ea typeface="ヒラギノ角ゴ ProN W3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89858C-1B63-467B-BE1B-297E967C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4073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C0368-5336-4E8B-A762-89EC0BBE1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4"/>
          <a:stretch/>
        </p:blipFill>
        <p:spPr>
          <a:xfrm>
            <a:off x="1893888" y="2572544"/>
            <a:ext cx="9073008" cy="6552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9858C-1B63-467B-BE1B-297E967C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62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:\INF\Redaktionen\MdH-presentationer\MDH-presentationer 2011\Faktapresentationer\Nya grafiska profilen 2011\org.schema_e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4445" r="12288" b="6010"/>
          <a:stretch>
            <a:fillRect/>
          </a:stretch>
        </p:blipFill>
        <p:spPr bwMode="auto">
          <a:xfrm>
            <a:off x="1533848" y="2676860"/>
            <a:ext cx="9361040" cy="708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1" name="Title 1"/>
          <p:cNvSpPr>
            <a:spLocks noGrp="1"/>
          </p:cNvSpPr>
          <p:nvPr>
            <p:ph type="title"/>
          </p:nvPr>
        </p:nvSpPr>
        <p:spPr bwMode="auto">
          <a:xfrm>
            <a:off x="2055043" y="971972"/>
            <a:ext cx="9559925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Arial" charset="0"/>
                <a:ea typeface="ヒラギノ角ゴ ProN W3" charset="0"/>
              </a:rPr>
              <a:t>School of Innovation, Design and Engineering – IDT </a:t>
            </a:r>
          </a:p>
        </p:txBody>
      </p:sp>
      <p:pic>
        <p:nvPicPr>
          <p:cNvPr id="8" name="Picture 2" descr="G:\INF\Redaktionen\MdH-presentationer\MDH-presentationer 2011\Faktapresentationer\Nya grafiska profilen 2011\org.schema_eng.jpg">
            <a:extLst>
              <a:ext uri="{FF2B5EF4-FFF2-40B4-BE49-F238E27FC236}">
                <a16:creationId xmlns:a16="http://schemas.microsoft.com/office/drawing/2014/main" id="{8339CBB7-A94B-4D10-B56E-4CB61EF8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4445" r="12288" b="6010"/>
          <a:stretch>
            <a:fillRect/>
          </a:stretch>
        </p:blipFill>
        <p:spPr bwMode="auto">
          <a:xfrm>
            <a:off x="1704968" y="4156720"/>
            <a:ext cx="5043657" cy="381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G:\INF\Redaktionen\MdH-presentationer\MDH-presentationer 2011\Faktapresentationer\Nya grafiska profilen 2011\org.schema_eng.jpg">
            <a:extLst>
              <a:ext uri="{FF2B5EF4-FFF2-40B4-BE49-F238E27FC236}">
                <a16:creationId xmlns:a16="http://schemas.microsoft.com/office/drawing/2014/main" id="{192853AA-98F4-4BAC-8D02-F6958601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4445" r="12288" b="6010"/>
          <a:stretch>
            <a:fillRect/>
          </a:stretch>
        </p:blipFill>
        <p:spPr bwMode="auto">
          <a:xfrm>
            <a:off x="7942560" y="3580656"/>
            <a:ext cx="4761638" cy="36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 bwMode="auto">
          <a:xfrm>
            <a:off x="1909763" y="931863"/>
            <a:ext cx="9802812" cy="954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6" tIns="65023" rIns="130046" bIns="65023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>
                <a:latin typeface="Arial" charset="0"/>
                <a:ea typeface="ヒラギノ角ゴ ProN W3" charset="0"/>
              </a:rPr>
              <a:t>IDT subjects</a:t>
            </a:r>
          </a:p>
        </p:txBody>
      </p:sp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36200" y="9261475"/>
            <a:ext cx="2133600" cy="3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BE5E53D5-D035-F24C-BD74-D0A22BA67D8E}" type="slidenum">
              <a:rPr lang="sv-SE" sz="2000">
                <a:solidFill>
                  <a:srgbClr val="404040"/>
                </a:solidFill>
                <a:latin typeface="Georgia" charset="0"/>
                <a:ea typeface="ＭＳ Ｐゴシック" charset="0"/>
                <a:cs typeface="ＭＳ Ｐゴシック" charset="0"/>
              </a:rPr>
              <a:pPr eaLnBrk="1" hangingPunct="1"/>
              <a:t>49</a:t>
            </a:fld>
            <a:endParaRPr lang="sv-SE" sz="2000">
              <a:solidFill>
                <a:srgbClr val="40404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9459" name="Picture 3" descr="si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2892425"/>
            <a:ext cx="492125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 descr="sid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2867025"/>
            <a:ext cx="492125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2506663" y="2212975"/>
            <a:ext cx="205105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Västerås</a:t>
            </a:r>
            <a:endParaRPr lang="sv-SE" sz="2800" b="1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8615363" y="2303463"/>
            <a:ext cx="249555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Eskilstuna</a:t>
            </a:r>
            <a:endParaRPr lang="sv-SE" sz="2800" b="1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74650" y="6626225"/>
            <a:ext cx="6272213" cy="32781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8692" tIns="63217" rIns="128692" bIns="63217"/>
          <a:lstStyle/>
          <a:p>
            <a:pPr marL="800100" lvl="2" indent="-342900" eaLnBrk="0" hangingPunct="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dirty="0">
                <a:solidFill>
                  <a:schemeClr val="tx1"/>
                </a:solidFill>
                <a:latin typeface="Georgia"/>
                <a:ea typeface="+mn-ea"/>
                <a:cs typeface="Georgia"/>
              </a:rPr>
              <a:t>Embedded Systems</a:t>
            </a:r>
          </a:p>
          <a:p>
            <a:pPr marL="800100" lvl="2" indent="-342900" eaLnBrk="0" hangingPunct="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dirty="0">
                <a:solidFill>
                  <a:schemeClr val="tx1"/>
                </a:solidFill>
                <a:latin typeface="Georgia"/>
                <a:ea typeface="+mn-ea"/>
                <a:cs typeface="Georgia"/>
              </a:rPr>
              <a:t>Software Engineering</a:t>
            </a:r>
          </a:p>
          <a:p>
            <a:pPr marL="800100" lvl="2" indent="-342900" eaLnBrk="0" hangingPunct="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dirty="0">
                <a:solidFill>
                  <a:schemeClr val="tx1"/>
                </a:solidFill>
                <a:latin typeface="Georgia"/>
                <a:ea typeface="+mn-ea"/>
                <a:cs typeface="Georgia"/>
              </a:rPr>
              <a:t>Robotics / Electronic</a:t>
            </a:r>
          </a:p>
          <a:p>
            <a:pPr marL="800100" lvl="2" indent="-342900" eaLnBrk="0" hangingPunct="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dirty="0">
                <a:solidFill>
                  <a:schemeClr val="tx1"/>
                </a:solidFill>
                <a:latin typeface="Georgia"/>
                <a:ea typeface="+mn-ea"/>
                <a:cs typeface="Georgia"/>
              </a:rPr>
              <a:t>Aeronautical Engineering</a:t>
            </a:r>
          </a:p>
          <a:p>
            <a:pPr marL="1029531" lvl="1" indent="-379301" eaLnBrk="0" fontAlgn="auto" hangingPunct="0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endParaRPr lang="en-US" sz="2600" kern="0" dirty="0">
              <a:solidFill>
                <a:sysClr val="windowText" lastClr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4584" name="Platshållare för innehåll 4"/>
          <p:cNvSpPr>
            <a:spLocks noGrp="1"/>
          </p:cNvSpPr>
          <p:nvPr>
            <p:ph sz="half" idx="4294967295"/>
          </p:nvPr>
        </p:nvSpPr>
        <p:spPr bwMode="auto">
          <a:xfrm>
            <a:off x="6502400" y="6542088"/>
            <a:ext cx="6505575" cy="33035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marL="742950" lvl="2" indent="-342900" algn="l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kern="1200" dirty="0">
                <a:latin typeface="Georgia"/>
                <a:cs typeface="Georgia"/>
              </a:rPr>
              <a:t>Information Design</a:t>
            </a:r>
          </a:p>
          <a:p>
            <a:pPr marL="742950" lvl="2" indent="-342900" algn="l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kern="1200" dirty="0">
                <a:latin typeface="Georgia"/>
                <a:cs typeface="Georgia"/>
              </a:rPr>
              <a:t>Innovation Technology</a:t>
            </a:r>
          </a:p>
          <a:p>
            <a:pPr marL="742950" lvl="2" indent="-342900" algn="l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kern="1200" dirty="0">
                <a:latin typeface="Georgia"/>
                <a:cs typeface="Georgia"/>
              </a:rPr>
              <a:t>Mechanical Engineering</a:t>
            </a:r>
          </a:p>
          <a:p>
            <a:pPr marL="742950" lvl="2" indent="-342900" algn="l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kern="1200" dirty="0">
                <a:latin typeface="Georgia"/>
                <a:cs typeface="Georgia"/>
              </a:rPr>
              <a:t>Product- and process development</a:t>
            </a:r>
          </a:p>
          <a:p>
            <a:pPr marL="400050" lvl="2" indent="0" algn="l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None/>
              <a:defRPr/>
            </a:pPr>
            <a:endParaRPr lang="en-US" sz="2600" i="1" kern="12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698249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19151E-78C1-41A2-961D-B7AB759A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A27DC-0548-46B6-823E-2F4B848E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86C1C-E613-43B2-A509-835EEE6D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416"/>
            <a:ext cx="1300480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7173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 bwMode="auto">
          <a:xfrm>
            <a:off x="1983729" y="844352"/>
            <a:ext cx="9847263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Arial" charset="0"/>
                <a:ea typeface="ヒラギノ角ゴ ProN W3" charset="0"/>
              </a:rPr>
              <a:t>Research excellence</a:t>
            </a:r>
          </a:p>
        </p:txBody>
      </p:sp>
      <p:sp>
        <p:nvSpPr>
          <p:cNvPr id="120" name="TextBox 21"/>
          <p:cNvSpPr txBox="1">
            <a:spLocks noChangeArrowheads="1"/>
          </p:cNvSpPr>
          <p:nvPr/>
        </p:nvSpPr>
        <p:spPr bwMode="auto">
          <a:xfrm>
            <a:off x="2042215" y="7313848"/>
            <a:ext cx="185738" cy="3698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000000"/>
              </a:solidFill>
            </a:endParaRPr>
          </a:p>
        </p:txBody>
      </p:sp>
      <p:grpSp>
        <p:nvGrpSpPr>
          <p:cNvPr id="2" name="Grupp 1"/>
          <p:cNvGrpSpPr/>
          <p:nvPr/>
        </p:nvGrpSpPr>
        <p:grpSpPr>
          <a:xfrm>
            <a:off x="1241425" y="1996480"/>
            <a:ext cx="5334000" cy="4438600"/>
            <a:chOff x="1241425" y="1996480"/>
            <a:chExt cx="5334000" cy="4438600"/>
          </a:xfrm>
        </p:grpSpPr>
        <p:pic>
          <p:nvPicPr>
            <p:cNvPr id="69634" name="Picture 10" descr="Screen shot 2010-10-26 at 17.23.5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425" y="2007593"/>
              <a:ext cx="1219200" cy="1096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35" name="TextBox 11"/>
            <p:cNvSpPr txBox="1">
              <a:spLocks noChangeArrowheads="1"/>
            </p:cNvSpPr>
            <p:nvPr/>
          </p:nvSpPr>
          <p:spPr bwMode="auto">
            <a:xfrm>
              <a:off x="2689225" y="1996480"/>
              <a:ext cx="20177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800" b="1">
                  <a:solidFill>
                    <a:srgbClr val="FF66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”World Leading”</a:t>
              </a:r>
              <a:endParaRPr lang="sv-SE" sz="1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636" name="TextBox 12"/>
            <p:cNvSpPr txBox="1">
              <a:spLocks noChangeArrowheads="1"/>
            </p:cNvSpPr>
            <p:nvPr/>
          </p:nvSpPr>
          <p:spPr bwMode="auto">
            <a:xfrm>
              <a:off x="2689225" y="2312393"/>
              <a:ext cx="3886200" cy="738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lvl="2" eaLnBrk="1" hangingPunct="1"/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2010 </a:t>
              </a:r>
              <a:r>
                <a:rPr lang="en-US" sz="1400" dirty="0" err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Multiproject</a:t>
              </a:r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grant + 2 project grants </a:t>
              </a:r>
            </a:p>
            <a:p>
              <a:pPr marL="0" lvl="2" eaLnBrk="1" hangingPunct="1"/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2009 </a:t>
              </a:r>
              <a:r>
                <a:rPr lang="en-US" sz="1400" dirty="0" err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Multiproject</a:t>
              </a:r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grant (best evaluation)</a:t>
              </a:r>
            </a:p>
            <a:p>
              <a:pPr marL="0" lvl="2" eaLnBrk="1" hangingPunct="1"/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2008 the highest number of grants in CS</a:t>
              </a:r>
              <a:endParaRPr lang="en-US" sz="11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6963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025" y="4755331"/>
              <a:ext cx="1476375" cy="53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38" name="TextBox 16"/>
            <p:cNvSpPr txBox="1">
              <a:spLocks noChangeArrowheads="1"/>
            </p:cNvSpPr>
            <p:nvPr/>
          </p:nvSpPr>
          <p:spPr bwMode="auto">
            <a:xfrm>
              <a:off x="2917825" y="3292624"/>
              <a:ext cx="27273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 dirty="0">
                  <a:solidFill>
                    <a:srgbClr val="FF66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Best in Computer Science</a:t>
              </a:r>
              <a:endParaRPr lang="sv-SE" sz="1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6963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625" y="3330724"/>
              <a:ext cx="1047750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0" name="Picture 19" descr="kks-logga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6225" y="5700986"/>
              <a:ext cx="114300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Rounded Rectangle 109"/>
            <p:cNvSpPr/>
            <p:nvPr/>
          </p:nvSpPr>
          <p:spPr>
            <a:xfrm>
              <a:off x="1317824" y="3292922"/>
              <a:ext cx="4876800" cy="990600"/>
            </a:xfrm>
            <a:prstGeom prst="round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  <a:scene3d>
              <a:camera prst="orthographicFront"/>
              <a:lightRig rig="sunrise" dir="t"/>
            </a:scene3d>
            <a:sp3d prstMaterial="softEdge"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sv-SE" sz="1800" kern="0"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11" name="TextBox 24"/>
            <p:cNvSpPr txBox="1">
              <a:spLocks noChangeArrowheads="1"/>
            </p:cNvSpPr>
            <p:nvPr/>
          </p:nvSpPr>
          <p:spPr bwMode="auto">
            <a:xfrm>
              <a:off x="1393825" y="4372744"/>
              <a:ext cx="1654175" cy="2000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700" b="1" kern="0">
                  <a:solidFill>
                    <a:srgbClr val="000000"/>
                  </a:solidFill>
                </a:rPr>
                <a:t>Stiftelsen för Strategisk Forskning</a:t>
              </a: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1317824" y="2007692"/>
              <a:ext cx="4876800" cy="1077972"/>
            </a:xfrm>
            <a:prstGeom prst="round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  <a:scene3d>
              <a:camera prst="orthographicFront"/>
              <a:lightRig rig="sunrise" dir="t"/>
            </a:scene3d>
            <a:sp3d prstMaterial="softEdge"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13" name="TextBox 27"/>
            <p:cNvSpPr txBox="1">
              <a:spLocks noChangeArrowheads="1"/>
            </p:cNvSpPr>
            <p:nvPr/>
          </p:nvSpPr>
          <p:spPr bwMode="auto">
            <a:xfrm>
              <a:off x="2917825" y="3673624"/>
              <a:ext cx="3124200" cy="5238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lvl="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kern="0">
                  <a:solidFill>
                    <a:srgbClr val="000000"/>
                  </a:solidFill>
                </a:rPr>
                <a:t>National Strategic Research Centre </a:t>
              </a:r>
              <a:br>
                <a:rPr lang="en-GB" sz="1400" kern="0">
                  <a:solidFill>
                    <a:srgbClr val="000000"/>
                  </a:solidFill>
                </a:rPr>
              </a:br>
              <a:r>
                <a:rPr lang="en-GB" sz="1400" kern="0">
                  <a:solidFill>
                    <a:srgbClr val="000000"/>
                  </a:solidFill>
                </a:rPr>
                <a:t>for Embedded Systems</a:t>
              </a:r>
            </a:p>
          </p:txBody>
        </p:sp>
        <p:sp>
          <p:nvSpPr>
            <p:cNvPr id="69645" name="TextBox 28"/>
            <p:cNvSpPr txBox="1">
              <a:spLocks noChangeArrowheads="1"/>
            </p:cNvSpPr>
            <p:nvPr/>
          </p:nvSpPr>
          <p:spPr bwMode="auto">
            <a:xfrm>
              <a:off x="2994025" y="4695006"/>
              <a:ext cx="15986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>
                  <a:solidFill>
                    <a:srgbClr val="FF66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”Outstanding”</a:t>
              </a:r>
              <a:endParaRPr lang="sv-SE" sz="1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1317824" y="4603427"/>
              <a:ext cx="4876800" cy="762000"/>
            </a:xfrm>
            <a:prstGeom prst="round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  <a:scene3d>
              <a:camera prst="orthographicFront"/>
              <a:lightRig rig="sunrise" dir="t"/>
            </a:scene3d>
            <a:sp3d prstMaterial="softEdge"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sv-SE" sz="1800" kern="0"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9647" name="TextBox 32"/>
            <p:cNvSpPr txBox="1">
              <a:spLocks noChangeArrowheads="1"/>
            </p:cNvSpPr>
            <p:nvPr/>
          </p:nvSpPr>
          <p:spPr bwMode="auto">
            <a:xfrm>
              <a:off x="2994025" y="4983931"/>
              <a:ext cx="19812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lvl="2" eaLnBrk="1" hangingPunct="1"/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Academic strength</a:t>
              </a:r>
              <a:endParaRPr lang="en-GB"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648" name="TextBox 33"/>
            <p:cNvSpPr txBox="1">
              <a:spLocks noChangeArrowheads="1"/>
            </p:cNvSpPr>
            <p:nvPr/>
          </p:nvSpPr>
          <p:spPr bwMode="auto">
            <a:xfrm>
              <a:off x="2994025" y="5612086"/>
              <a:ext cx="19065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>
                  <a:solidFill>
                    <a:srgbClr val="FF66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”Best in Sweden”</a:t>
              </a:r>
              <a:endParaRPr lang="sv-SE" sz="1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1317824" y="5596880"/>
              <a:ext cx="4876800" cy="838200"/>
            </a:xfrm>
            <a:prstGeom prst="round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  <a:scene3d>
              <a:camera prst="orthographicFront"/>
              <a:lightRig rig="sunrise" dir="t"/>
            </a:scene3d>
            <a:sp3d prstMaterial="softEdge"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sv-SE" sz="1800" kern="0"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9650" name="TextBox 37"/>
            <p:cNvSpPr txBox="1">
              <a:spLocks noChangeArrowheads="1"/>
            </p:cNvSpPr>
            <p:nvPr/>
          </p:nvSpPr>
          <p:spPr bwMode="auto">
            <a:xfrm>
              <a:off x="2917825" y="5977211"/>
              <a:ext cx="2819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lvl="2" eaLnBrk="1" hangingPunct="1"/>
              <a:r>
                <a:rPr lang="sv-SE" sz="1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Evaluation of KKS profiles </a:t>
              </a:r>
              <a:endParaRPr lang="sv-SE"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69659" name="Bildobjekt 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225" y="2236193"/>
              <a:ext cx="473075" cy="40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TextBox 21"/>
          <p:cNvSpPr txBox="1">
            <a:spLocks noChangeArrowheads="1"/>
          </p:cNvSpPr>
          <p:nvPr/>
        </p:nvSpPr>
        <p:spPr bwMode="auto">
          <a:xfrm>
            <a:off x="2042215" y="7313852"/>
            <a:ext cx="184658" cy="3768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25" tIns="45712" rIns="91425" bIns="4571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000000"/>
              </a:solidFill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1317824" y="7037040"/>
            <a:ext cx="6480720" cy="3785636"/>
          </a:xfrm>
          <a:prstGeom prst="rect">
            <a:avLst/>
          </a:prstGeom>
          <a:noFill/>
        </p:spPr>
        <p:txBody>
          <a:bodyPr wrap="square" lIns="91425" tIns="45712" rIns="91425" bIns="45712" rtlCol="0">
            <a:spAutoFit/>
          </a:bodyPr>
          <a:lstStyle/>
          <a:p>
            <a:pPr defTabSz="91426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kern="0" dirty="0">
                <a:solidFill>
                  <a:sysClr val="windowText" lastClr="000000"/>
                </a:solidFill>
              </a:rPr>
              <a:t>Awards and achievements</a:t>
            </a: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kern="0" dirty="0">
                <a:solidFill>
                  <a:sysClr val="windowText" lastClr="000000"/>
                </a:solidFill>
              </a:rPr>
              <a:t>Future research leader award</a:t>
            </a: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sz="2400" kern="0" dirty="0">
                <a:solidFill>
                  <a:sysClr val="windowText" lastClr="000000"/>
                </a:solidFill>
              </a:rPr>
              <a:t>Best Intern award</a:t>
            </a: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sz="2400" kern="0" dirty="0">
                <a:solidFill>
                  <a:sysClr val="windowText" lastClr="000000"/>
                </a:solidFill>
              </a:rPr>
              <a:t>CAV Award for outstanding contribution in Computer Aided Verification</a:t>
            </a: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sz="2400" kern="0" dirty="0">
                <a:solidFill>
                  <a:sysClr val="windowText" lastClr="000000"/>
                </a:solidFill>
              </a:rPr>
              <a:t>Preferred Research Partner within Volvo Group Academic Partner Program (APP)</a:t>
            </a: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GB" sz="2400" kern="0" dirty="0">
              <a:solidFill>
                <a:sysClr val="windowText" lastClr="000000"/>
              </a:solidFill>
            </a:endParaRP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2400" kern="0" dirty="0">
              <a:solidFill>
                <a:sysClr val="windowText" lastClr="000000"/>
              </a:solidFill>
            </a:endParaRP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37" name="Platshållare för innehåll 2"/>
          <p:cNvSpPr>
            <a:spLocks noGrp="1"/>
          </p:cNvSpPr>
          <p:nvPr>
            <p:ph sz="quarter" idx="10"/>
          </p:nvPr>
        </p:nvSpPr>
        <p:spPr>
          <a:xfrm>
            <a:off x="8374608" y="1276400"/>
            <a:ext cx="5328592" cy="5112568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0" dirty="0"/>
              <a:t>Industrial research schools: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CUGS 2001-2006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SAVE IT 2004-2011 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SWELL 2006 – 2010 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Hi5 2007-2011</a:t>
            </a:r>
            <a:endParaRPr lang="sv-SE" sz="2000" i="0" u="sng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dirty="0">
                <a:latin typeface="Georgia" charset="0"/>
                <a:ea typeface="ヒラギノ角ゴ ProN W3" charset="0"/>
                <a:cs typeface="Georgia" charset="0"/>
              </a:rPr>
              <a:t>ITS EASY 2011-2017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dirty="0">
                <a:latin typeface="Georgia" charset="0"/>
                <a:ea typeface="ヒラギノ角ゴ ProN W3" charset="0"/>
                <a:cs typeface="Georgia" charset="0"/>
              </a:rPr>
              <a:t>INNOFACTURE 2012-2018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endParaRPr lang="sv-SE" sz="2000" b="1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183" indent="0">
              <a:buNone/>
              <a:defRPr/>
            </a:pPr>
            <a:r>
              <a:rPr lang="sv-SE" sz="2400" b="1" i="0" dirty="0">
                <a:latin typeface="Georgia" charset="0"/>
                <a:ea typeface="ヒラギノ角ゴ ProN W3" charset="0"/>
                <a:cs typeface="Georgia" charset="0"/>
              </a:rPr>
              <a:t>Erasmus </a:t>
            </a:r>
            <a:r>
              <a:rPr lang="sv-SE" sz="2400" b="1" i="0" dirty="0" err="1">
                <a:latin typeface="Georgia" charset="0"/>
                <a:ea typeface="ヒラギノ角ゴ ProN W3" charset="0"/>
                <a:cs typeface="Georgia" charset="0"/>
              </a:rPr>
              <a:t>Mundus</a:t>
            </a:r>
            <a:r>
              <a:rPr lang="sv-SE" sz="2400" b="1" i="0" dirty="0">
                <a:latin typeface="Georgia" charset="0"/>
                <a:ea typeface="ヒラギノ角ゴ ProN W3" charset="0"/>
                <a:cs typeface="Georgia" charset="0"/>
              </a:rPr>
              <a:t> </a:t>
            </a:r>
            <a:r>
              <a:rPr lang="sv-SE" sz="2400" b="1" i="0" dirty="0" err="1">
                <a:latin typeface="Georgia" charset="0"/>
                <a:ea typeface="ヒラギノ角ゴ ProN W3" charset="0"/>
                <a:cs typeface="Georgia" charset="0"/>
              </a:rPr>
              <a:t>projects</a:t>
            </a:r>
            <a:endParaRPr lang="sv-SE" sz="2400" b="1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EURECA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IDEAS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EUROWEB</a:t>
            </a:r>
          </a:p>
        </p:txBody>
      </p:sp>
      <p:grpSp>
        <p:nvGrpSpPr>
          <p:cNvPr id="38" name="Grupp 37"/>
          <p:cNvGrpSpPr/>
          <p:nvPr/>
        </p:nvGrpSpPr>
        <p:grpSpPr>
          <a:xfrm>
            <a:off x="8266450" y="6604992"/>
            <a:ext cx="5508758" cy="4060974"/>
            <a:chOff x="7078464" y="3508648"/>
            <a:chExt cx="5508758" cy="4060974"/>
          </a:xfrm>
        </p:grpSpPr>
        <p:pic>
          <p:nvPicPr>
            <p:cNvPr id="39" name="Picture 1" descr="Screen shot 2011-11-13 at 21.06.0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464" y="3868688"/>
              <a:ext cx="4901333" cy="3700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2"/>
            <p:cNvSpPr txBox="1">
              <a:spLocks noChangeArrowheads="1"/>
            </p:cNvSpPr>
            <p:nvPr/>
          </p:nvSpPr>
          <p:spPr bwMode="auto">
            <a:xfrm>
              <a:off x="7078464" y="3508648"/>
              <a:ext cx="4896544" cy="37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4291" tIns="32146" rIns="64291" bIns="32146"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2000" dirty="0"/>
                <a:t>Research in SE/ES  2005-2010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078464" y="4084712"/>
              <a:ext cx="4896544" cy="2880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4291" tIns="32146" rIns="64291" bIns="32146"/>
            <a:lstStyle/>
            <a:p>
              <a:pPr algn="ctr"/>
              <a:endParaRPr lang="en-US"/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12047016" y="4035761"/>
              <a:ext cx="540206" cy="264975"/>
            </a:xfrm>
            <a:prstGeom prst="rect">
              <a:avLst/>
            </a:prstGeom>
            <a:noFill/>
          </p:spPr>
          <p:txBody>
            <a:bodyPr wrap="none" lIns="64291" tIns="32146" rIns="64291" bIns="32146" rtlCol="0">
              <a:spAutoFit/>
            </a:bodyPr>
            <a:lstStyle/>
            <a:p>
              <a:r>
                <a:rPr lang="en-US" sz="1300" dirty="0">
                  <a:solidFill>
                    <a:srgbClr val="000000"/>
                  </a:solidFill>
                </a:rPr>
                <a:t>MSEK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8330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913" y="4156075"/>
            <a:ext cx="233521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0" name="Title 1"/>
          <p:cNvSpPr>
            <a:spLocks noGrp="1"/>
          </p:cNvSpPr>
          <p:nvPr>
            <p:ph type="title"/>
          </p:nvPr>
        </p:nvSpPr>
        <p:spPr bwMode="auto">
          <a:xfrm>
            <a:off x="1909763" y="931863"/>
            <a:ext cx="8913117" cy="954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6" tIns="65023" rIns="130046" bIns="65023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>
                <a:latin typeface="Arial" charset="0"/>
                <a:ea typeface="ヒラギノ角ゴ ProN W3" charset="0"/>
              </a:rPr>
              <a:t>Education excellence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885726" y="1708448"/>
            <a:ext cx="8208962" cy="6684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046" tIns="65023" rIns="130046" bIns="65023" numCol="1" anchor="t" anchorCtr="0" compatLnSpc="1">
            <a:prstTxWarp prst="textNoShape">
              <a:avLst/>
            </a:prstTxWarp>
          </a:bodyPr>
          <a:lstStyle/>
          <a:p>
            <a:pPr marL="0" lvl="1" indent="0" eaLnBrk="1" hangingPunct="1">
              <a:buClr>
                <a:schemeClr val="accent1"/>
              </a:buClr>
              <a:buFont typeface="Lucida Grande" charset="0"/>
              <a:buNone/>
            </a:pPr>
            <a:endParaRPr lang="en-US" i="0" dirty="0">
              <a:solidFill>
                <a:srgbClr val="000000"/>
              </a:solidFill>
              <a:latin typeface="Georgia" charset="0"/>
              <a:ea typeface="ヒラギノ角ゴ ProN W3" charset="0"/>
              <a:cs typeface="Georgia" charset="0"/>
            </a:endParaRPr>
          </a:p>
          <a:p>
            <a:pPr marL="0" lvl="1" indent="0" eaLnBrk="1" hangingPunct="1">
              <a:buClr>
                <a:schemeClr val="accent1"/>
              </a:buClr>
              <a:buFont typeface="Lucida Grande" charset="0"/>
              <a:buNone/>
            </a:pPr>
            <a:r>
              <a:rPr lang="en-US" sz="2800" b="1" i="0" dirty="0">
                <a:solidFill>
                  <a:srgbClr val="000000"/>
                </a:solidFill>
                <a:latin typeface="Georgia" charset="0"/>
                <a:ea typeface="ヒラギノ角ゴ ProN W3" charset="0"/>
                <a:cs typeface="Georgia" charset="0"/>
              </a:rPr>
              <a:t>Student achievements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b="1" i="0" dirty="0">
                <a:solidFill>
                  <a:srgbClr val="000000"/>
                </a:solidFill>
                <a:latin typeface="Georgia" charset="0"/>
                <a:ea typeface="ヒラギノ角ゴ ProN W3" charset="0"/>
                <a:cs typeface="Georgia" charset="0"/>
              </a:rPr>
              <a:t>1</a:t>
            </a:r>
            <a:r>
              <a:rPr lang="en-US" sz="2400" b="1" i="0" baseline="30000" dirty="0">
                <a:solidFill>
                  <a:srgbClr val="000000"/>
                </a:solidFill>
                <a:latin typeface="Georgia" charset="0"/>
                <a:ea typeface="ヒラギノ角ゴ ProN W3" charset="0"/>
                <a:cs typeface="Georgia" charset="0"/>
              </a:rPr>
              <a:t>st</a:t>
            </a:r>
            <a:r>
              <a:rPr lang="en-US" sz="2400" b="1" i="0" dirty="0">
                <a:solidFill>
                  <a:srgbClr val="000000"/>
                </a:solidFill>
                <a:latin typeface="Georgia" charset="0"/>
                <a:ea typeface="ヒラギノ角ゴ ProN W3" charset="0"/>
                <a:cs typeface="Georgia" charset="0"/>
              </a:rPr>
              <a:t> prize (twice!) </a:t>
            </a:r>
            <a:r>
              <a:rPr lang="en-US" sz="2400" i="0" dirty="0">
                <a:solidFill>
                  <a:srgbClr val="000000"/>
                </a:solidFill>
                <a:latin typeface="Georgia" charset="0"/>
                <a:ea typeface="ヒラギノ角ゴ ProN W3" charset="0"/>
                <a:cs typeface="Georgia" charset="0"/>
              </a:rPr>
              <a:t>at the international SCORE</a:t>
            </a:r>
            <a:r>
              <a:rPr lang="en-US" sz="2400" dirty="0">
                <a:latin typeface="Georgia" charset="0"/>
                <a:ea typeface="ヒラギノ角ゴ ProN W3" charset="0"/>
                <a:cs typeface="Georgia" charset="0"/>
              </a:rPr>
              <a:t> </a:t>
            </a: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competition in Software Engineering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b="1" i="0" dirty="0">
                <a:latin typeface="Georgia" charset="0"/>
                <a:ea typeface="ヒラギノ角ゴ ProN W3" charset="0"/>
                <a:cs typeface="Georgia" charset="0"/>
              </a:rPr>
              <a:t>1</a:t>
            </a:r>
            <a:r>
              <a:rPr lang="en-US" sz="2400" b="1" i="0" baseline="30000" dirty="0">
                <a:latin typeface="Georgia" charset="0"/>
                <a:ea typeface="ヒラギノ角ゴ ProN W3" charset="0"/>
                <a:cs typeface="Georgia" charset="0"/>
              </a:rPr>
              <a:t>st</a:t>
            </a:r>
            <a:r>
              <a:rPr lang="en-US" sz="2400" b="1" i="0" dirty="0">
                <a:latin typeface="Georgia" charset="0"/>
                <a:ea typeface="ヒラギノ角ゴ ProN W3" charset="0"/>
                <a:cs typeface="Georgia" charset="0"/>
              </a:rPr>
              <a:t> prize </a:t>
            </a: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at the Design Open national competition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b="1" i="0" dirty="0">
                <a:latin typeface="Georgia" charset="0"/>
                <a:ea typeface="ヒラギノ角ゴ ProN W3" charset="0"/>
                <a:cs typeface="Georgia" charset="0"/>
              </a:rPr>
              <a:t>2</a:t>
            </a:r>
            <a:r>
              <a:rPr lang="en-US" sz="2400" b="1" i="0" baseline="30000" dirty="0">
                <a:latin typeface="Georgia" charset="0"/>
                <a:ea typeface="ヒラギノ角ゴ ProN W3" charset="0"/>
                <a:cs typeface="Georgia" charset="0"/>
              </a:rPr>
              <a:t>nd</a:t>
            </a:r>
            <a:r>
              <a:rPr lang="en-US" sz="2400" b="1" i="0" dirty="0">
                <a:latin typeface="Georgia" charset="0"/>
                <a:ea typeface="ヒラギノ角ゴ ProN W3" charset="0"/>
                <a:cs typeface="Georgia" charset="0"/>
              </a:rPr>
              <a:t> and 3</a:t>
            </a:r>
            <a:r>
              <a:rPr lang="en-US" sz="2400" b="1" i="0" baseline="30000" dirty="0">
                <a:latin typeface="Georgia" charset="0"/>
                <a:ea typeface="ヒラギノ角ゴ ProN W3" charset="0"/>
                <a:cs typeface="Georgia" charset="0"/>
              </a:rPr>
              <a:t>rd</a:t>
            </a:r>
            <a:r>
              <a:rPr lang="en-US" sz="2400" b="1" i="0" dirty="0">
                <a:latin typeface="Georgia" charset="0"/>
                <a:ea typeface="ヒラギノ角ゴ ProN W3" charset="0"/>
                <a:cs typeface="Georgia" charset="0"/>
              </a:rPr>
              <a:t> prize </a:t>
            </a: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at Robot-SM national competition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altLang="ja-JP" sz="2400" b="1" i="0" dirty="0">
                <a:latin typeface="Georgia" charset="0"/>
                <a:ea typeface="ヒラギノ角ゴ ProN W3" charset="0"/>
                <a:cs typeface="Georgia" charset="0"/>
              </a:rPr>
              <a:t>Best </a:t>
            </a:r>
            <a:r>
              <a:rPr lang="en-US" altLang="ja-JP" sz="2400" b="1" i="0" dirty="0" err="1">
                <a:latin typeface="Georgia" charset="0"/>
                <a:ea typeface="ヒラギノ角ゴ ProN W3" charset="0"/>
                <a:cs typeface="Georgia" charset="0"/>
              </a:rPr>
              <a:t>craftship</a:t>
            </a:r>
            <a:r>
              <a:rPr lang="en-US" altLang="ja-JP" sz="2400" b="1" i="0" dirty="0">
                <a:latin typeface="Georgia" charset="0"/>
                <a:ea typeface="ヒラギノ角ゴ ProN W3" charset="0"/>
                <a:cs typeface="Georgia" charset="0"/>
              </a:rPr>
              <a:t> </a:t>
            </a:r>
            <a:r>
              <a:rPr lang="en-US" altLang="ja-JP" sz="2400" i="0" dirty="0">
                <a:latin typeface="Georgia" charset="0"/>
                <a:ea typeface="ヒラギノ角ゴ ProN W3" charset="0"/>
                <a:cs typeface="Georgia" charset="0"/>
              </a:rPr>
              <a:t>at </a:t>
            </a:r>
            <a:r>
              <a:rPr lang="en-US" altLang="ja-JP" sz="2400" i="0" dirty="0" err="1">
                <a:latin typeface="Georgia" charset="0"/>
                <a:ea typeface="ヒラギノ角ゴ ProN W3" charset="0"/>
                <a:cs typeface="Georgia" charset="0"/>
              </a:rPr>
              <a:t>RoboSub</a:t>
            </a:r>
            <a:r>
              <a:rPr lang="en-US" altLang="ja-JP" sz="2400" i="0" dirty="0">
                <a:latin typeface="Georgia" charset="0"/>
                <a:ea typeface="ヒラギノ角ゴ ProN W3" charset="0"/>
                <a:cs typeface="Georgia" charset="0"/>
              </a:rPr>
              <a:t> 2012 in San Diego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GB" sz="2400" b="1" dirty="0"/>
              <a:t>Plastic Innovation of the </a:t>
            </a:r>
            <a:r>
              <a:rPr lang="en-GB" sz="2400" b="1" i="0" dirty="0"/>
              <a:t>Year </a:t>
            </a:r>
            <a:r>
              <a:rPr lang="en-GB" sz="2400" i="0" dirty="0"/>
              <a:t>prize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GB" altLang="ja-JP" sz="2400" b="1" i="0" dirty="0">
                <a:latin typeface="Georgia" charset="0"/>
                <a:ea typeface="ヒラギノ角ゴ ProN W3" charset="0"/>
                <a:cs typeface="Georgia" charset="0"/>
              </a:rPr>
              <a:t>Patent</a:t>
            </a:r>
            <a:r>
              <a:rPr lang="en-GB" altLang="ja-JP" sz="2400" i="0" dirty="0">
                <a:latin typeface="Georgia" charset="0"/>
                <a:ea typeface="ヒラギノ角ゴ ProN W3" charset="0"/>
                <a:cs typeface="Georgia" charset="0"/>
              </a:rPr>
              <a:t> and production in Kina as a result of a master thesis in Innovation and Product design.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GB" altLang="ja-JP" sz="2400" i="0" dirty="0">
                <a:latin typeface="Georgia" charset="0"/>
                <a:ea typeface="ヒラギノ角ゴ ProN W3" charset="0"/>
                <a:cs typeface="Georgia" charset="0"/>
              </a:rPr>
              <a:t>IDT alumnus design jewellery for </a:t>
            </a:r>
            <a:r>
              <a:rPr lang="en-GB" altLang="ja-JP" sz="2400" b="1" i="0" dirty="0">
                <a:latin typeface="Georgia" charset="0"/>
                <a:ea typeface="ヒラギノ角ゴ ProN W3" charset="0"/>
                <a:cs typeface="Georgia" charset="0"/>
              </a:rPr>
              <a:t>Jean Paul </a:t>
            </a:r>
            <a:r>
              <a:rPr lang="en-GB" altLang="ja-JP" sz="2400" b="1" i="0" dirty="0" err="1">
                <a:latin typeface="Georgia" charset="0"/>
                <a:ea typeface="ヒラギノ角ゴ ProN W3" charset="0"/>
                <a:cs typeface="Georgia" charset="0"/>
              </a:rPr>
              <a:t>Gaultier</a:t>
            </a:r>
            <a:endParaRPr lang="sv-SE" altLang="ja-JP" sz="2400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sv-SE" altLang="ja-JP" sz="2400" i="0" dirty="0" err="1">
                <a:latin typeface="Georgia" charset="0"/>
                <a:ea typeface="ヒラギノ角ゴ ProN W3" charset="0"/>
                <a:cs typeface="Georgia" charset="0"/>
              </a:rPr>
              <a:t>Several</a:t>
            </a:r>
            <a:r>
              <a:rPr lang="sv-SE" altLang="ja-JP" sz="2400" i="0" dirty="0">
                <a:latin typeface="Georgia" charset="0"/>
                <a:ea typeface="ヒラギノ角ゴ ProN W3" charset="0"/>
                <a:cs typeface="Georgia" charset="0"/>
              </a:rPr>
              <a:t> </a:t>
            </a:r>
            <a:r>
              <a:rPr lang="en-US" altLang="ja-JP" sz="2400" b="1" i="0" dirty="0">
                <a:latin typeface="Georgia" charset="0"/>
                <a:ea typeface="ヒラギノ角ゴ ProN W3" charset="0"/>
                <a:cs typeface="Georgia" charset="0"/>
              </a:rPr>
              <a:t>Best Master Thesis</a:t>
            </a:r>
            <a:r>
              <a:rPr lang="en-US" altLang="ja-JP" sz="2400" i="0" dirty="0">
                <a:latin typeface="Georgia" charset="0"/>
                <a:ea typeface="ヒラギノ角ゴ ProN W3" charset="0"/>
                <a:cs typeface="Georgia" charset="0"/>
              </a:rPr>
              <a:t> awards </a:t>
            </a:r>
            <a:endParaRPr lang="sv-SE" altLang="ja-JP" sz="2400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sv-SE" sz="2400" i="0" dirty="0" err="1">
                <a:latin typeface="Georgia" charset="0"/>
                <a:ea typeface="ヒラギノ角ゴ ProN W3" charset="0"/>
                <a:cs typeface="Georgia" charset="0"/>
              </a:rPr>
              <a:t>Nominated</a:t>
            </a:r>
            <a:r>
              <a:rPr lang="sv-SE" sz="2400" i="0" dirty="0">
                <a:latin typeface="Georgia" charset="0"/>
                <a:ea typeface="ヒラギノ角ゴ ProN W3" charset="0"/>
                <a:cs typeface="Georgia" charset="0"/>
              </a:rPr>
              <a:t> for </a:t>
            </a:r>
            <a:r>
              <a:rPr lang="sv-SE" sz="2400" b="1" i="0" dirty="0">
                <a:latin typeface="Georgia" charset="0"/>
                <a:ea typeface="ヒラギノ角ゴ ProN W3" charset="0"/>
                <a:cs typeface="Georgia" charset="0"/>
              </a:rPr>
              <a:t>Swedish </a:t>
            </a:r>
            <a:r>
              <a:rPr lang="sv-SE" sz="2400" b="1" i="0" dirty="0" err="1">
                <a:latin typeface="Georgia" charset="0"/>
                <a:ea typeface="ヒラギノ角ゴ ProN W3" charset="0"/>
                <a:cs typeface="Georgia" charset="0"/>
              </a:rPr>
              <a:t>Embedded</a:t>
            </a:r>
            <a:r>
              <a:rPr lang="sv-SE" sz="2400" b="1" i="0" dirty="0">
                <a:latin typeface="Georgia" charset="0"/>
                <a:ea typeface="ヒラギノ角ゴ ProN W3" charset="0"/>
                <a:cs typeface="Georgia" charset="0"/>
              </a:rPr>
              <a:t> Award </a:t>
            </a:r>
            <a:r>
              <a:rPr lang="sv-SE" sz="2400" i="0" dirty="0">
                <a:latin typeface="Georgia" charset="0"/>
                <a:ea typeface="ヒラギノ角ゴ ProN W3" charset="0"/>
                <a:cs typeface="Georgia" charset="0"/>
              </a:rPr>
              <a:t>2011</a:t>
            </a:r>
            <a:endParaRPr lang="en-US" sz="2400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Publications at prime conferences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Recruitment from master to PhD studies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…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endParaRPr lang="en-US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0" lvl="1" indent="0" eaLnBrk="1" hangingPunct="1">
              <a:buClr>
                <a:schemeClr val="accent1"/>
              </a:buClr>
              <a:buFont typeface="Lucida Grande" charset="0"/>
              <a:buChar char="●"/>
            </a:pPr>
            <a:endParaRPr lang="en-US" sz="2300" i="0" dirty="0">
              <a:solidFill>
                <a:srgbClr val="000000"/>
              </a:solidFill>
              <a:latin typeface="Georgia" charset="0"/>
              <a:ea typeface="ヒラギノ角ゴ ProN W3" charset="0"/>
              <a:cs typeface="Georgia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36200" y="8915400"/>
            <a:ext cx="2133600" cy="3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BD2CAC5-3CA3-1D42-B7AC-8C10BC953FC7}" type="slidenum">
              <a:rPr lang="sv-SE" sz="2000">
                <a:solidFill>
                  <a:srgbClr val="404040"/>
                </a:solidFill>
                <a:latin typeface="Georgia" charset="0"/>
                <a:ea typeface="ＭＳ Ｐゴシック" charset="0"/>
                <a:cs typeface="ＭＳ Ｐゴシック" charset="0"/>
              </a:rPr>
              <a:pPr eaLnBrk="1" hangingPunct="1"/>
              <a:t>51</a:t>
            </a:fld>
            <a:endParaRPr lang="sv-SE" sz="2000">
              <a:solidFill>
                <a:srgbClr val="40404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994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5" y="4229100"/>
            <a:ext cx="1858963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5" y="3005138"/>
            <a:ext cx="185261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9" descr="img">
            <a:hlinkClick r:id="rId5" tooltip="&quot;&quot;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50" y="5381625"/>
            <a:ext cx="160655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5668963"/>
            <a:ext cx="16176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038" y="7180263"/>
            <a:ext cx="1655762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75" y="8504238"/>
            <a:ext cx="1368425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5" y="7324725"/>
            <a:ext cx="1512888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2720" y="700336"/>
            <a:ext cx="3120008" cy="21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37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9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8" y="933257"/>
            <a:ext cx="9271761" cy="952500"/>
          </a:xfrm>
        </p:spPr>
        <p:txBody>
          <a:bodyPr/>
          <a:lstStyle/>
          <a:p>
            <a:r>
              <a:rPr lang="en-GB" sz="4000" dirty="0"/>
              <a:t>Where does the success come from?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0"/>
          </p:nvPr>
        </p:nvSpPr>
        <p:spPr>
          <a:xfrm>
            <a:off x="1911158" y="2590800"/>
            <a:ext cx="9991842" cy="6462464"/>
          </a:xfrm>
        </p:spPr>
        <p:txBody>
          <a:bodyPr/>
          <a:lstStyle/>
          <a:p>
            <a:r>
              <a:rPr lang="en-GB" sz="2800" i="0" dirty="0">
                <a:solidFill>
                  <a:srgbClr val="000000"/>
                </a:solidFill>
              </a:rPr>
              <a:t>Young university – MDH was founded in 1977…</a:t>
            </a:r>
          </a:p>
          <a:p>
            <a:pPr marL="0" indent="0">
              <a:buNone/>
            </a:pPr>
            <a:endParaRPr lang="en-GB" sz="2800" i="0" dirty="0">
              <a:solidFill>
                <a:srgbClr val="000000"/>
              </a:solidFill>
            </a:endParaRPr>
          </a:p>
          <a:p>
            <a:r>
              <a:rPr lang="en-GB" sz="2800" i="0" dirty="0">
                <a:solidFill>
                  <a:srgbClr val="000000"/>
                </a:solidFill>
              </a:rPr>
              <a:t>IDT was founded by few enthusiastic persons, all having long </a:t>
            </a:r>
            <a:r>
              <a:rPr lang="en-GB" sz="2800" b="1" i="0" u="sng" dirty="0">
                <a:solidFill>
                  <a:srgbClr val="000000"/>
                </a:solidFill>
              </a:rPr>
              <a:t>industrial</a:t>
            </a:r>
            <a:r>
              <a:rPr lang="en-GB" sz="2800" i="0" dirty="0">
                <a:solidFill>
                  <a:srgbClr val="000000"/>
                </a:solidFill>
              </a:rPr>
              <a:t> background....</a:t>
            </a:r>
          </a:p>
          <a:p>
            <a:endParaRPr lang="en-GB" sz="2800" i="0" dirty="0">
              <a:solidFill>
                <a:srgbClr val="000000"/>
              </a:solidFill>
            </a:endParaRPr>
          </a:p>
          <a:p>
            <a:r>
              <a:rPr lang="en-GB" sz="2800" i="0" dirty="0">
                <a:solidFill>
                  <a:srgbClr val="000000"/>
                </a:solidFill>
              </a:rPr>
              <a:t>First courses developed together with a company ABB</a:t>
            </a:r>
          </a:p>
          <a:p>
            <a:endParaRPr lang="en-GB" sz="2800" i="0" dirty="0">
              <a:solidFill>
                <a:srgbClr val="000000"/>
              </a:solidFill>
            </a:endParaRPr>
          </a:p>
          <a:p>
            <a:r>
              <a:rPr lang="en-GB" sz="2800" i="0" dirty="0">
                <a:solidFill>
                  <a:srgbClr val="000000"/>
                </a:solidFill>
              </a:rPr>
              <a:t>Since then, many activities have been </a:t>
            </a:r>
            <a:r>
              <a:rPr lang="en-GB" sz="2800" b="1" i="0" u="sng" dirty="0">
                <a:solidFill>
                  <a:srgbClr val="000000"/>
                </a:solidFill>
              </a:rPr>
              <a:t>strongly linked</a:t>
            </a:r>
            <a:r>
              <a:rPr lang="en-GB" sz="2800" b="1" i="0" dirty="0">
                <a:solidFill>
                  <a:srgbClr val="000000"/>
                </a:solidFill>
              </a:rPr>
              <a:t>  </a:t>
            </a:r>
            <a:r>
              <a:rPr lang="en-GB" sz="2800" i="0" dirty="0">
                <a:solidFill>
                  <a:srgbClr val="000000"/>
                </a:solidFill>
              </a:rPr>
              <a:t>to the industry from the very beginning…</a:t>
            </a:r>
          </a:p>
          <a:p>
            <a:endParaRPr lang="en-GB" sz="2800" i="0" dirty="0">
              <a:solidFill>
                <a:srgbClr val="000000"/>
              </a:solidFill>
            </a:endParaRPr>
          </a:p>
          <a:p>
            <a:r>
              <a:rPr lang="en-GB" sz="2800" b="1" i="0" dirty="0">
                <a:solidFill>
                  <a:srgbClr val="000000"/>
                </a:solidFill>
              </a:rPr>
              <a:t>Co-production </a:t>
            </a:r>
            <a:r>
              <a:rPr lang="en-GB" sz="2800" i="0" dirty="0">
                <a:solidFill>
                  <a:srgbClr val="000000"/>
                </a:solidFill>
              </a:rPr>
              <a:t>is the key word!</a:t>
            </a:r>
          </a:p>
          <a:p>
            <a:pPr lvl="1"/>
            <a:r>
              <a:rPr lang="en-GB" i="0" dirty="0">
                <a:solidFill>
                  <a:srgbClr val="000000"/>
                </a:solidFill>
              </a:rPr>
              <a:t>Joint Need-Value-Benefit</a:t>
            </a:r>
          </a:p>
          <a:p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820046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 bwMode="auto">
          <a:xfrm>
            <a:off x="1909763" y="931863"/>
            <a:ext cx="10281269" cy="954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6" tIns="65023" rIns="130046" bIns="65023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>
                <a:latin typeface="Arial" charset="0"/>
                <a:ea typeface="ヒラギノ角ゴ ProN W3" charset="0"/>
              </a:rPr>
              <a:t>Large industrial cooperation</a:t>
            </a:r>
          </a:p>
        </p:txBody>
      </p:sp>
      <p:sp>
        <p:nvSpPr>
          <p:cNvPr id="6246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36200" y="8915400"/>
            <a:ext cx="2133600" cy="3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92A6469A-1520-1644-8EAA-C413AEE1022B}" type="slidenum">
              <a:rPr lang="sv-SE" sz="2000">
                <a:solidFill>
                  <a:srgbClr val="404040"/>
                </a:solidFill>
                <a:latin typeface="Georgia" charset="0"/>
                <a:ea typeface="ＭＳ Ｐゴシック" charset="0"/>
                <a:cs typeface="ＭＳ Ｐゴシック" charset="0"/>
              </a:rPr>
              <a:pPr eaLnBrk="1" hangingPunct="1"/>
              <a:t>53</a:t>
            </a:fld>
            <a:endParaRPr lang="sv-SE" sz="2000">
              <a:solidFill>
                <a:srgbClr val="40404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" name="Picture 14" descr="http://web.student.chalmers.se/groups/formula/2008/Sponsorlogos/volvologo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675" y="6989763"/>
            <a:ext cx="2709863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6342063" y="6402388"/>
            <a:ext cx="6396037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692" tIns="63217" rIns="128692" bIns="63217"/>
          <a:lstStyle/>
          <a:p>
            <a:pPr eaLnBrk="0" hangingPunct="0">
              <a:lnSpc>
                <a:spcPct val="95000"/>
              </a:lnSpc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MDH is located in the expansive 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</a:rPr>
              <a:t>Mälardalen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region with many large international companies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around, such as:</a:t>
            </a:r>
          </a:p>
          <a:p>
            <a:pPr eaLnBrk="0" hangingPunct="0">
              <a:lnSpc>
                <a:spcPct val="95000"/>
              </a:lnSpc>
              <a:spcBef>
                <a:spcPct val="20000"/>
              </a:spcBef>
            </a:pPr>
            <a:endParaRPr lang="en-US" sz="2600" dirty="0">
              <a:latin typeface="Arial" charset="0"/>
            </a:endParaRPr>
          </a:p>
        </p:txBody>
      </p:sp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2741613"/>
            <a:ext cx="4484687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 24"/>
          <p:cNvGrpSpPr>
            <a:grpSpLocks/>
          </p:cNvGrpSpPr>
          <p:nvPr/>
        </p:nvGrpSpPr>
        <p:grpSpPr bwMode="auto">
          <a:xfrm>
            <a:off x="2432050" y="2827338"/>
            <a:ext cx="8531225" cy="3155950"/>
            <a:chOff x="1710047" y="1819160"/>
            <a:chExt cx="5999088" cy="2219325"/>
          </a:xfrm>
        </p:grpSpPr>
        <p:pic>
          <p:nvPicPr>
            <p:cNvPr id="62478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3035" y="1819160"/>
              <a:ext cx="3086100" cy="221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ktangel 10"/>
            <p:cNvSpPr>
              <a:spLocks noChangeArrowheads="1"/>
            </p:cNvSpPr>
            <p:nvPr/>
          </p:nvSpPr>
          <p:spPr bwMode="auto">
            <a:xfrm>
              <a:off x="1710047" y="3508213"/>
              <a:ext cx="190891" cy="1775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sv-SE" sz="2600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2480" name="Rak 12"/>
            <p:cNvCxnSpPr>
              <a:cxnSpLocks noChangeShapeType="1"/>
              <a:stCxn id="26" idx="0"/>
            </p:cNvCxnSpPr>
            <p:nvPr/>
          </p:nvCxnSpPr>
          <p:spPr bwMode="auto">
            <a:xfrm rot="5400000" flipH="1" flipV="1">
              <a:off x="2370270" y="1253941"/>
              <a:ext cx="1689151" cy="281959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81" name="Rak 14"/>
            <p:cNvCxnSpPr>
              <a:cxnSpLocks noChangeShapeType="1"/>
            </p:cNvCxnSpPr>
            <p:nvPr/>
          </p:nvCxnSpPr>
          <p:spPr bwMode="auto">
            <a:xfrm>
              <a:off x="1900052" y="3686441"/>
              <a:ext cx="2724589" cy="3520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" name="textruta 20"/>
          <p:cNvSpPr txBox="1">
            <a:spLocks noChangeArrowheads="1"/>
          </p:cNvSpPr>
          <p:nvPr/>
        </p:nvSpPr>
        <p:spPr bwMode="auto">
          <a:xfrm>
            <a:off x="6342063" y="2147888"/>
            <a:ext cx="46894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Mälaren Lake area</a:t>
            </a:r>
          </a:p>
        </p:txBody>
      </p:sp>
      <p:pic>
        <p:nvPicPr>
          <p:cNvPr id="34" name="Picture 12" descr="Se hela bilden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13" y="8058150"/>
            <a:ext cx="12446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8" descr="Se hela bilden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75" y="8931275"/>
            <a:ext cx="3081338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0" descr="http://www.bombardier.se/wps/themes/html/BbdThemeFiles/img/Logo_Bombardier.gif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888" y="9075738"/>
            <a:ext cx="25400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1215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 bwMode="auto">
          <a:xfrm>
            <a:off x="1911350" y="933450"/>
            <a:ext cx="999165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Arial" charset="0"/>
                <a:ea typeface="ヒラギノ角ゴ ProN W3" charset="0"/>
              </a:rPr>
              <a:t>Industrial student projects and internships</a:t>
            </a:r>
          </a:p>
        </p:txBody>
      </p:sp>
      <p:pic>
        <p:nvPicPr>
          <p:cNvPr id="77845" name="Picture 6" descr="http://www.dasher.se/gallery/Dasher_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8" y="2572767"/>
            <a:ext cx="2080206" cy="254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46" name="textruta 9"/>
          <p:cNvSpPr txBox="1">
            <a:spLocks noChangeArrowheads="1"/>
          </p:cNvSpPr>
          <p:nvPr/>
        </p:nvSpPr>
        <p:spPr bwMode="auto">
          <a:xfrm>
            <a:off x="669925" y="2140496"/>
            <a:ext cx="49101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sv-SE" sz="1600" b="1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Sprinter robot </a:t>
            </a:r>
            <a:r>
              <a:rPr lang="sv-SE" sz="1600" b="1" dirty="0" err="1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Dasher</a:t>
            </a:r>
            <a:r>
              <a:rPr lang="sv-SE" sz="1600" b="1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grpSp>
        <p:nvGrpSpPr>
          <p:cNvPr id="8" name="Grupp 14"/>
          <p:cNvGrpSpPr>
            <a:grpSpLocks/>
          </p:cNvGrpSpPr>
          <p:nvPr/>
        </p:nvGrpSpPr>
        <p:grpSpPr bwMode="auto">
          <a:xfrm>
            <a:off x="7006456" y="2140719"/>
            <a:ext cx="3263900" cy="2942251"/>
            <a:chOff x="5859024" y="1643539"/>
            <a:chExt cx="3264008" cy="2941453"/>
          </a:xfrm>
        </p:grpSpPr>
        <p:pic>
          <p:nvPicPr>
            <p:cNvPr id="7784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0281" y="2071033"/>
              <a:ext cx="3082278" cy="2513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43" name="textruta 12"/>
            <p:cNvSpPr txBox="1">
              <a:spLocks noChangeArrowheads="1"/>
            </p:cNvSpPr>
            <p:nvPr/>
          </p:nvSpPr>
          <p:spPr bwMode="auto">
            <a:xfrm>
              <a:off x="5859024" y="1643539"/>
              <a:ext cx="3264008" cy="33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Sport </a:t>
              </a:r>
              <a:r>
                <a:rPr lang="sv-SE" sz="1600" b="1" dirty="0" err="1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wheelchair</a:t>
              </a:r>
              <a:r>
                <a:rPr lang="sv-SE" sz="1600" b="1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Spider</a:t>
              </a:r>
            </a:p>
          </p:txBody>
        </p:sp>
      </p:grpSp>
      <p:sp>
        <p:nvSpPr>
          <p:cNvPr id="77837" name="textruta 9"/>
          <p:cNvSpPr txBox="1">
            <a:spLocks noChangeArrowheads="1"/>
          </p:cNvSpPr>
          <p:nvPr/>
        </p:nvSpPr>
        <p:spPr bwMode="auto">
          <a:xfrm>
            <a:off x="4413920" y="6316960"/>
            <a:ext cx="4176712" cy="101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sv-SE" sz="1600" b="1" dirty="0" err="1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RoboCat</a:t>
            </a:r>
            <a:endParaRPr lang="sv-SE" sz="1600" b="1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sv-SE" sz="1600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sv-SE" sz="1400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sv-SE" sz="14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7798544" y="6172944"/>
            <a:ext cx="4698784" cy="2160239"/>
            <a:chOff x="8806656" y="3508648"/>
            <a:chExt cx="4698531" cy="2160157"/>
          </a:xfrm>
        </p:grpSpPr>
        <p:pic>
          <p:nvPicPr>
            <p:cNvPr id="77834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0171" y="3796679"/>
              <a:ext cx="4655016" cy="1872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35" name="textruta 9"/>
            <p:cNvSpPr txBox="1">
              <a:spLocks noChangeArrowheads="1"/>
            </p:cNvSpPr>
            <p:nvPr/>
          </p:nvSpPr>
          <p:spPr bwMode="auto">
            <a:xfrm>
              <a:off x="8806656" y="3508648"/>
              <a:ext cx="235458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ECOBUS</a:t>
              </a:r>
            </a:p>
            <a:p>
              <a:pPr eaLnBrk="1" hangingPunct="1"/>
              <a:endParaRPr lang="sv-SE" sz="160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endParaRPr lang="sv-SE" sz="140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r>
                <a:rPr lang="sv-SE" sz="140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</a:t>
              </a: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8086576" y="8340075"/>
            <a:ext cx="2946796" cy="1721301"/>
            <a:chOff x="10505887" y="7071286"/>
            <a:chExt cx="2946715" cy="1721243"/>
          </a:xfrm>
        </p:grpSpPr>
        <p:pic>
          <p:nvPicPr>
            <p:cNvPr id="77832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626" y="7103837"/>
              <a:ext cx="2685976" cy="1688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33" name="textruta 9"/>
            <p:cNvSpPr txBox="1">
              <a:spLocks noChangeArrowheads="1"/>
            </p:cNvSpPr>
            <p:nvPr/>
          </p:nvSpPr>
          <p:spPr bwMode="auto">
            <a:xfrm>
              <a:off x="10505887" y="7071286"/>
              <a:ext cx="2520280" cy="126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 dirty="0" err="1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Orwar</a:t>
              </a:r>
              <a:r>
                <a:rPr lang="sv-SE" sz="1600" b="1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-  the </a:t>
              </a:r>
              <a:r>
                <a:rPr lang="sv-SE" sz="1600" b="1" dirty="0" err="1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energy</a:t>
              </a:r>
              <a:r>
                <a:rPr lang="sv-SE" sz="1600" b="1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monster</a:t>
              </a:r>
            </a:p>
            <a:p>
              <a:pPr eaLnBrk="1" hangingPunct="1"/>
              <a:endParaRPr lang="sv-SE" sz="16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endParaRPr lang="sv-SE" sz="14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r>
                <a:rPr lang="sv-SE" sz="1400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</a:t>
              </a:r>
            </a:p>
          </p:txBody>
        </p:sp>
      </p:grpSp>
      <p:pic>
        <p:nvPicPr>
          <p:cNvPr id="26" name="Bildobjekt 2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024" y="2500759"/>
            <a:ext cx="3600400" cy="2664296"/>
          </a:xfrm>
          <a:prstGeom prst="rect">
            <a:avLst/>
          </a:prstGeom>
        </p:spPr>
      </p:pic>
      <p:sp>
        <p:nvSpPr>
          <p:cNvPr id="27" name="textruta 9"/>
          <p:cNvSpPr txBox="1">
            <a:spLocks noChangeArrowheads="1"/>
          </p:cNvSpPr>
          <p:nvPr/>
        </p:nvSpPr>
        <p:spPr bwMode="auto">
          <a:xfrm>
            <a:off x="3118024" y="2140719"/>
            <a:ext cx="49101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sv-SE" sz="1600" b="1" dirty="0" err="1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Autonomous</a:t>
            </a:r>
            <a:r>
              <a:rPr lang="sv-SE" sz="1600" b="1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 </a:t>
            </a:r>
            <a:r>
              <a:rPr lang="sv-SE" sz="1600" b="1" dirty="0" err="1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Underwater</a:t>
            </a:r>
            <a:r>
              <a:rPr lang="sv-SE" sz="1600" b="1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 </a:t>
            </a:r>
            <a:r>
              <a:rPr lang="sv-SE" sz="1600" b="1" dirty="0" err="1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Vehicle</a:t>
            </a:r>
            <a:endParaRPr lang="sv-SE" sz="1600" b="1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textruta 9"/>
          <p:cNvSpPr txBox="1">
            <a:spLocks noChangeArrowheads="1"/>
          </p:cNvSpPr>
          <p:nvPr/>
        </p:nvSpPr>
        <p:spPr bwMode="auto">
          <a:xfrm>
            <a:off x="741760" y="6165075"/>
            <a:ext cx="3240360" cy="101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sv-SE" sz="1600" b="1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UAV</a:t>
            </a:r>
          </a:p>
          <a:p>
            <a:pPr eaLnBrk="1" hangingPunct="1"/>
            <a:endParaRPr lang="sv-SE" sz="1600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sv-SE" sz="1400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sv-SE" sz="14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25" name="Bildobjekt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928" y="6684187"/>
            <a:ext cx="2664296" cy="220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Bildobjekt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60" y="6571525"/>
            <a:ext cx="312650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10679533" y="4372744"/>
            <a:ext cx="2087563" cy="2089150"/>
            <a:chOff x="9238704" y="3940696"/>
            <a:chExt cx="2088232" cy="2088232"/>
          </a:xfrm>
        </p:grpSpPr>
        <p:sp>
          <p:nvSpPr>
            <p:cNvPr id="21" name="Rectangle 20"/>
            <p:cNvSpPr/>
            <p:nvPr/>
          </p:nvSpPr>
          <p:spPr bwMode="auto">
            <a:xfrm>
              <a:off x="9238704" y="4372306"/>
              <a:ext cx="1800802" cy="165662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99CC55">
                      <a:lumMod val="75000"/>
                    </a:srgbClr>
                  </a:solidFill>
                  <a:ea typeface="ヒラギノ角ゴ ProN W3" charset="-128"/>
                  <a:cs typeface="ヒラギノ角ゴ ProN W3" charset="-128"/>
                </a:rPr>
                <a:t>Internships at companies</a:t>
              </a:r>
              <a:endParaRPr lang="en-US" sz="1800" b="1" dirty="0">
                <a:solidFill>
                  <a:srgbClr val="99CC55">
                    <a:lumMod val="75000"/>
                  </a:srgbClr>
                </a:solidFill>
                <a:ea typeface="ヒラギノ角ゴ ProN W3" charset="-128"/>
                <a:cs typeface="ヒラギノ角ゴ ProN W3" charset="-128"/>
              </a:endParaRPr>
            </a:p>
            <a:p>
              <a:pPr algn="ctr">
                <a:defRPr/>
              </a:pPr>
              <a:r>
                <a:rPr lang="en-US" sz="2000" dirty="0">
                  <a:solidFill>
                    <a:srgbClr val="99CC55">
                      <a:lumMod val="75000"/>
                    </a:srgbClr>
                  </a:solidFill>
                  <a:ea typeface="ヒラギノ角ゴ ProN W3" charset="-128"/>
                  <a:cs typeface="ヒラギノ角ゴ ProN W3" charset="-128"/>
                </a:rPr>
                <a:t>(with payment)</a:t>
              </a:r>
            </a:p>
          </p:txBody>
        </p:sp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9453555" y="3940696"/>
              <a:ext cx="1873381" cy="87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3452" tIns="21726" rIns="43452" bIns="21726">
              <a:spAutoFit/>
            </a:bodyPr>
            <a:lstStyle>
              <a:lvl1pPr defTabSz="1300163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defTabSz="1300163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defTabSz="1300163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defTabSz="1300163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defTabSz="1300163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sz="5400" b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8" name="Group 17"/>
          <p:cNvGrpSpPr>
            <a:grpSpLocks/>
          </p:cNvGrpSpPr>
          <p:nvPr/>
        </p:nvGrpSpPr>
        <p:grpSpPr bwMode="auto">
          <a:xfrm>
            <a:off x="10390832" y="2212504"/>
            <a:ext cx="3816225" cy="2264281"/>
            <a:chOff x="7582520" y="6021378"/>
            <a:chExt cx="4176464" cy="2265091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528" y="6388969"/>
              <a:ext cx="2685960" cy="189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ruta 9"/>
            <p:cNvSpPr txBox="1">
              <a:spLocks noChangeArrowheads="1"/>
            </p:cNvSpPr>
            <p:nvPr/>
          </p:nvSpPr>
          <p:spPr bwMode="auto">
            <a:xfrm>
              <a:off x="7582520" y="6021378"/>
              <a:ext cx="4176464" cy="10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 dirty="0" err="1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Dying</a:t>
              </a:r>
              <a:r>
                <a:rPr lang="sv-SE" sz="1600" b="1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Swan robot</a:t>
              </a:r>
            </a:p>
            <a:p>
              <a:pPr eaLnBrk="1" hangingPunct="1"/>
              <a:endParaRPr lang="sv-SE" sz="16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endParaRPr lang="sv-SE" sz="14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r>
                <a:rPr lang="sv-SE" sz="1400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0437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 bwMode="auto">
          <a:xfrm>
            <a:off x="1911350" y="933450"/>
            <a:ext cx="9920288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charset="0"/>
                <a:ea typeface="ヒラギノ角ゴ ProN W3" charset="0"/>
              </a:rPr>
              <a:t>Joint industrial labs (at MDH) </a:t>
            </a:r>
            <a:endParaRPr lang="en-US" dirty="0">
              <a:latin typeface="Arial" charset="0"/>
              <a:ea typeface="ヒラギノ角ゴ ProN W3" charset="0"/>
            </a:endParaRPr>
          </a:p>
        </p:txBody>
      </p:sp>
      <p:sp>
        <p:nvSpPr>
          <p:cNvPr id="65538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1893888" y="2139950"/>
            <a:ext cx="9504362" cy="70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Lucida Grande" charset="0"/>
              <a:buChar char="●"/>
            </a:pPr>
            <a:r>
              <a:rPr lang="en-US" dirty="0">
                <a:latin typeface="Georgia" charset="0"/>
                <a:ea typeface="ヒラギノ角ゴ ProN W3" charset="0"/>
                <a:cs typeface="Georgia" charset="0"/>
              </a:rPr>
              <a:t>  Industrial Research and Innovation Lab (Ericsson)</a:t>
            </a:r>
          </a:p>
          <a:p>
            <a:pPr marL="0" indent="0">
              <a:buFont typeface="Lucida Grande" charset="0"/>
              <a:buChar char="●"/>
            </a:pPr>
            <a:r>
              <a:rPr lang="en-US" dirty="0">
                <a:latin typeface="Georgia" charset="0"/>
                <a:ea typeface="ヒラギノ角ゴ ProN W3" charset="0"/>
                <a:cs typeface="Georgia" charset="0"/>
              </a:rPr>
              <a:t>  Robotic Lab (several companies involved)</a:t>
            </a:r>
          </a:p>
          <a:p>
            <a:pPr marL="0" indent="0">
              <a:buFont typeface="Lucida Grande" charset="0"/>
              <a:buChar char="●"/>
            </a:pPr>
            <a:endParaRPr lang="en-US" dirty="0">
              <a:latin typeface="Georgia" charset="0"/>
              <a:ea typeface="ヒラギノ角ゴ ProN W3" charset="0"/>
              <a:cs typeface="Georgia" charset="0"/>
            </a:endParaRPr>
          </a:p>
        </p:txBody>
      </p:sp>
      <p:pic>
        <p:nvPicPr>
          <p:cNvPr id="4" name="Picture 5" descr="IMG_42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2400" y="3868688"/>
            <a:ext cx="5319425" cy="3449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6" descr="IMG_422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1391" y="3875813"/>
            <a:ext cx="5259041" cy="3449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317824" y="7541096"/>
            <a:ext cx="1899240" cy="1541735"/>
          </a:xfrm>
          <a:prstGeom prst="ellipse">
            <a:avLst/>
          </a:prstGeom>
          <a:ln w="63500" cap="rnd">
            <a:solidFill>
              <a:srgbClr val="597C9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55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7540625"/>
            <a:ext cx="23177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5" descr="ar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7469188"/>
            <a:ext cx="14478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4" name="Picture 6" descr="murph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8" y="7469188"/>
            <a:ext cx="15367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413" y="7469188"/>
            <a:ext cx="232727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19140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 bwMode="auto">
          <a:xfrm>
            <a:off x="1911350" y="933450"/>
            <a:ext cx="9920288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charset="0"/>
                <a:ea typeface="ヒラギノ角ゴ ProN W3" charset="0"/>
              </a:rPr>
              <a:t>Coproduction platforms in Eskilstuna</a:t>
            </a:r>
            <a:endParaRPr lang="en-US" dirty="0">
              <a:latin typeface="Arial" charset="0"/>
              <a:ea typeface="ヒラギノ角ゴ ProN W3" charset="0"/>
            </a:endParaRPr>
          </a:p>
        </p:txBody>
      </p:sp>
      <p:pic>
        <p:nvPicPr>
          <p:cNvPr id="1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2" t="25523" r="5191" b="39170"/>
          <a:stretch/>
        </p:blipFill>
        <p:spPr bwMode="auto">
          <a:xfrm>
            <a:off x="1893888" y="4228728"/>
            <a:ext cx="8126363" cy="244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9" name="TextBox 4"/>
          <p:cNvSpPr txBox="1"/>
          <p:nvPr/>
        </p:nvSpPr>
        <p:spPr>
          <a:xfrm>
            <a:off x="5627764" y="6905759"/>
            <a:ext cx="1865000" cy="99533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Metal- and </a:t>
            </a:r>
            <a:r>
              <a:rPr kumimoji="0" lang="sv-SE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wood</a:t>
            </a:r>
            <a:r>
              <a:rPr kumimoji="0" lang="sv-SE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workshops</a:t>
            </a:r>
            <a:endParaRPr kumimoji="0" lang="sv-SE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TextBox 6"/>
          <p:cNvSpPr txBox="1"/>
          <p:nvPr/>
        </p:nvSpPr>
        <p:spPr>
          <a:xfrm>
            <a:off x="6419851" y="2788529"/>
            <a:ext cx="1893686" cy="12003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sv-SE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Prototype</a:t>
            </a:r>
            <a:r>
              <a:rPr kumimoji="0" lang="sv-SE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sv-SE" sz="1800" b="1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3D-printing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sv-S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7"/>
          <p:cNvSpPr txBox="1"/>
          <p:nvPr/>
        </p:nvSpPr>
        <p:spPr>
          <a:xfrm>
            <a:off x="1843874" y="6905759"/>
            <a:ext cx="3108504" cy="99533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Robot</a:t>
            </a:r>
            <a:r>
              <a:rPr kumimoji="0" lang="sv-SE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sv-SE" sz="1800" b="1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applications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MSP</a:t>
            </a:r>
          </a:p>
        </p:txBody>
      </p:sp>
      <p:sp>
        <p:nvSpPr>
          <p:cNvPr id="162" name="TextBox 8"/>
          <p:cNvSpPr txBox="1"/>
          <p:nvPr/>
        </p:nvSpPr>
        <p:spPr>
          <a:xfrm>
            <a:off x="3870900" y="2788529"/>
            <a:ext cx="2088232" cy="12003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Meeting</a:t>
            </a:r>
            <a:r>
              <a:rPr kumimoji="0" lang="sv-SE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sv-SE" sz="1800" b="1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places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Centrumrummet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Studion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Innovationsgym</a:t>
            </a:r>
          </a:p>
        </p:txBody>
      </p:sp>
      <p:sp>
        <p:nvSpPr>
          <p:cNvPr id="163" name="TextBox 9"/>
          <p:cNvSpPr txBox="1"/>
          <p:nvPr/>
        </p:nvSpPr>
        <p:spPr>
          <a:xfrm>
            <a:off x="7935821" y="6905759"/>
            <a:ext cx="2300453" cy="99533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MUX-</a:t>
            </a:r>
            <a:r>
              <a:rPr kumimoji="0" lang="sv-SE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</a:t>
            </a:r>
            <a:endParaRPr kumimoji="0" lang="sv-S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Mälardalen </a:t>
            </a: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Experience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Lab </a:t>
            </a:r>
          </a:p>
        </p:txBody>
      </p:sp>
      <p:cxnSp>
        <p:nvCxnSpPr>
          <p:cNvPr id="164" name="Straight Connector 10"/>
          <p:cNvCxnSpPr>
            <a:stCxn id="166" idx="4"/>
            <a:endCxn id="165" idx="0"/>
          </p:cNvCxnSpPr>
          <p:nvPr/>
        </p:nvCxnSpPr>
        <p:spPr>
          <a:xfrm>
            <a:off x="4403627" y="4060866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65" name="Oval 12"/>
          <p:cNvSpPr/>
          <p:nvPr/>
        </p:nvSpPr>
        <p:spPr>
          <a:xfrm>
            <a:off x="4331619" y="4227948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Oval 14"/>
          <p:cNvSpPr/>
          <p:nvPr/>
        </p:nvSpPr>
        <p:spPr>
          <a:xfrm>
            <a:off x="4331619" y="3916850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7" name="Straight Connector 18"/>
          <p:cNvCxnSpPr>
            <a:stCxn id="169" idx="4"/>
            <a:endCxn id="168" idx="0"/>
          </p:cNvCxnSpPr>
          <p:nvPr/>
        </p:nvCxnSpPr>
        <p:spPr>
          <a:xfrm>
            <a:off x="5557393" y="4060866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68" name="Oval 19"/>
          <p:cNvSpPr/>
          <p:nvPr/>
        </p:nvSpPr>
        <p:spPr>
          <a:xfrm>
            <a:off x="5485385" y="4227948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Oval 20"/>
          <p:cNvSpPr/>
          <p:nvPr/>
        </p:nvSpPr>
        <p:spPr>
          <a:xfrm>
            <a:off x="5485385" y="3916850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0" name="Straight Connector 21"/>
          <p:cNvCxnSpPr>
            <a:stCxn id="172" idx="4"/>
            <a:endCxn id="171" idx="0"/>
          </p:cNvCxnSpPr>
          <p:nvPr/>
        </p:nvCxnSpPr>
        <p:spPr>
          <a:xfrm>
            <a:off x="7446644" y="4060866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71" name="Oval 22"/>
          <p:cNvSpPr/>
          <p:nvPr/>
        </p:nvSpPr>
        <p:spPr>
          <a:xfrm>
            <a:off x="7374636" y="4227948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Oval 23"/>
          <p:cNvSpPr/>
          <p:nvPr/>
        </p:nvSpPr>
        <p:spPr>
          <a:xfrm>
            <a:off x="7374636" y="3916850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3" name="Straight Connector 24"/>
          <p:cNvCxnSpPr>
            <a:stCxn id="175" idx="4"/>
            <a:endCxn id="174" idx="0"/>
          </p:cNvCxnSpPr>
          <p:nvPr/>
        </p:nvCxnSpPr>
        <p:spPr>
          <a:xfrm>
            <a:off x="7067923" y="6676961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74" name="Oval 25"/>
          <p:cNvSpPr/>
          <p:nvPr/>
        </p:nvSpPr>
        <p:spPr>
          <a:xfrm>
            <a:off x="6995915" y="6844043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Oval 26"/>
          <p:cNvSpPr/>
          <p:nvPr/>
        </p:nvSpPr>
        <p:spPr>
          <a:xfrm>
            <a:off x="6995915" y="6532945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6" name="Straight Connector 27"/>
          <p:cNvCxnSpPr>
            <a:stCxn id="178" idx="4"/>
            <a:endCxn id="177" idx="0"/>
          </p:cNvCxnSpPr>
          <p:nvPr/>
        </p:nvCxnSpPr>
        <p:spPr>
          <a:xfrm>
            <a:off x="8840701" y="6676961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77" name="Oval 28"/>
          <p:cNvSpPr/>
          <p:nvPr/>
        </p:nvSpPr>
        <p:spPr>
          <a:xfrm>
            <a:off x="8768693" y="6844043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Oval 29"/>
          <p:cNvSpPr/>
          <p:nvPr/>
        </p:nvSpPr>
        <p:spPr>
          <a:xfrm>
            <a:off x="8768693" y="6532945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9" name="Straight Connector 30"/>
          <p:cNvCxnSpPr>
            <a:stCxn id="181" idx="4"/>
            <a:endCxn id="180" idx="0"/>
          </p:cNvCxnSpPr>
          <p:nvPr/>
        </p:nvCxnSpPr>
        <p:spPr>
          <a:xfrm>
            <a:off x="2675435" y="6676961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80" name="Oval 31"/>
          <p:cNvSpPr/>
          <p:nvPr/>
        </p:nvSpPr>
        <p:spPr>
          <a:xfrm>
            <a:off x="2603427" y="6844043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Oval 32"/>
          <p:cNvSpPr/>
          <p:nvPr/>
        </p:nvSpPr>
        <p:spPr>
          <a:xfrm>
            <a:off x="2603427" y="6532945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TextBox 33"/>
          <p:cNvSpPr txBox="1"/>
          <p:nvPr/>
        </p:nvSpPr>
        <p:spPr>
          <a:xfrm>
            <a:off x="8768693" y="2788529"/>
            <a:ext cx="1372466" cy="12003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dash"/>
          </a:ln>
          <a:effectLst/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XPRES-labb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sv-S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3" name="Straight Connector 34"/>
          <p:cNvCxnSpPr>
            <a:stCxn id="185" idx="4"/>
            <a:endCxn id="184" idx="0"/>
          </p:cNvCxnSpPr>
          <p:nvPr/>
        </p:nvCxnSpPr>
        <p:spPr>
          <a:xfrm>
            <a:off x="9454926" y="4060866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84" name="Oval 35"/>
          <p:cNvSpPr/>
          <p:nvPr/>
        </p:nvSpPr>
        <p:spPr>
          <a:xfrm>
            <a:off x="9382918" y="4227948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Oval 36"/>
          <p:cNvSpPr/>
          <p:nvPr/>
        </p:nvSpPr>
        <p:spPr>
          <a:xfrm>
            <a:off x="9382918" y="3916850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TextBox 37"/>
          <p:cNvSpPr txBox="1"/>
          <p:nvPr/>
        </p:nvSpPr>
        <p:spPr>
          <a:xfrm>
            <a:off x="1884955" y="2788528"/>
            <a:ext cx="1366544" cy="12003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MITC  </a:t>
            </a:r>
            <a:br>
              <a:rPr kumimoji="0" lang="sv-SE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sv-S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88064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 bwMode="auto">
          <a:xfrm>
            <a:off x="1911350" y="933450"/>
            <a:ext cx="8382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Arial" charset="0"/>
                <a:ea typeface="ヒラギノ角ゴ ProN W3" charset="0"/>
              </a:rPr>
              <a:t>International master programs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21607" y="1708448"/>
            <a:ext cx="10873481" cy="69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600" tIns="180000" rIns="439200" bIns="46038"/>
          <a:lstStyle/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r>
              <a:rPr lang="en-US" sz="2800" kern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Three international master programs closely related to our research (all given in English):</a:t>
            </a: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endParaRPr lang="en-US" sz="2800" b="1" kern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/>
              </a:rPr>
              <a:t>Master program in Software Engineering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1 or 2 years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Double-degree possibility (GSEEM)</a:t>
            </a: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endParaRPr lang="en-US" sz="2800" b="1" kern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Master program in Intelligent Embedded Systems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1 or 2 years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One semester abroad, double-degree </a:t>
            </a: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endParaRPr lang="en-US" sz="2800" b="1" kern="0" dirty="0">
              <a:solidFill>
                <a:srgbClr val="000000"/>
              </a:solidFill>
              <a:latin typeface="Arial"/>
            </a:endParaRP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/>
              </a:rPr>
              <a:t>Master program in Product and Process Development – Production and Logistics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2 years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endParaRPr lang="sv-SE" sz="1600" b="1" kern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434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allAtOnce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 bwMode="auto">
          <a:xfrm>
            <a:off x="1909763" y="931863"/>
            <a:ext cx="9848850" cy="954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6" tIns="65023" rIns="130046" bIns="65023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>
                <a:latin typeface="Arial" charset="0"/>
                <a:ea typeface="ヒラギノ角ゴ ProN W3" charset="0"/>
              </a:rPr>
              <a:t>Education – International cooperation</a:t>
            </a:r>
          </a:p>
        </p:txBody>
      </p:sp>
      <p:sp>
        <p:nvSpPr>
          <p:cNvPr id="14848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36200" y="8915400"/>
            <a:ext cx="2133600" cy="3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25E459CF-B43A-7C40-B4AA-71E490B0458B}" type="slidenum">
              <a:rPr lang="sv-SE" sz="2000">
                <a:solidFill>
                  <a:srgbClr val="404040"/>
                </a:solidFill>
                <a:latin typeface="Georgia" charset="0"/>
                <a:ea typeface="ＭＳ Ｐゴシック" charset="0"/>
                <a:cs typeface="ＭＳ Ｐゴシック" charset="0"/>
              </a:rPr>
              <a:pPr eaLnBrk="1" hangingPunct="1"/>
              <a:t>58</a:t>
            </a:fld>
            <a:endParaRPr lang="sv-SE" sz="2000">
              <a:solidFill>
                <a:srgbClr val="40404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8484" name="Rectangle 3"/>
          <p:cNvSpPr txBox="1">
            <a:spLocks noChangeArrowheads="1"/>
          </p:cNvSpPr>
          <p:nvPr/>
        </p:nvSpPr>
        <p:spPr bwMode="auto">
          <a:xfrm>
            <a:off x="973138" y="2214563"/>
            <a:ext cx="5995987" cy="655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3118" tIns="255996" rIns="624630" bIns="65475"/>
          <a:lstStyle>
            <a:lvl1pPr marL="90488" indent="-90488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538163" indent="-268288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r>
              <a:rPr lang="en-US" sz="28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Europe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SzPct val="80000"/>
              <a:buFontTx/>
              <a:buChar char="•"/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Austria, Spain, Italy, England, France, Germany, Denmark, Finland, Croatia, Bulgaria, Czech Republic, Estonia, Greece, Hungary, Lithuania, Netherlands, Portugal, Poland, Ukraine,…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SzPct val="80000"/>
              <a:buFontTx/>
              <a:buChar char="•"/>
            </a:pPr>
            <a:endParaRPr lang="en-US" sz="26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r>
              <a:rPr lang="en-US" sz="28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Asia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SzPct val="80000"/>
              <a:buFontTx/>
              <a:buChar char="•"/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China, India, Japan, Thailand,</a:t>
            </a:r>
            <a:r>
              <a:rPr lang="en-US" sz="2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…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endParaRPr lang="en-US" sz="26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r>
              <a:rPr lang="en-US" sz="28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Australia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endParaRPr lang="en-US" sz="26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r>
              <a:rPr lang="en-US" sz="28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North and South America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SzPct val="80000"/>
              <a:buFontTx/>
              <a:buChar char="•"/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USA, Canada, Brasil,… 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endParaRPr lang="en-US" sz="26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8485" name="Picture 6" descr="varl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2068513"/>
            <a:ext cx="67595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453313" y="5668963"/>
            <a:ext cx="56022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3118" tIns="255996" rIns="624630" bIns="65475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65175" indent="-3810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lnSpc>
                <a:spcPct val="115000"/>
              </a:lnSpc>
              <a:spcBef>
                <a:spcPct val="20000"/>
              </a:spcBef>
              <a:buSzPct val="80000"/>
            </a:pPr>
            <a:r>
              <a:rPr lang="en-US" sz="2400" i="1" dirty="0">
                <a:solidFill>
                  <a:srgbClr val="000000"/>
                </a:solidFill>
                <a:latin typeface="AvantGarde" charset="0"/>
              </a:rPr>
              <a:t>About </a:t>
            </a:r>
            <a:r>
              <a:rPr lang="en-US" sz="2400" i="1" u="sng" dirty="0">
                <a:solidFill>
                  <a:srgbClr val="000000"/>
                </a:solidFill>
                <a:latin typeface="AvantGarde" charset="0"/>
              </a:rPr>
              <a:t>60 courses</a:t>
            </a:r>
            <a:r>
              <a:rPr lang="en-US" sz="2400" i="1" dirty="0">
                <a:solidFill>
                  <a:srgbClr val="000000"/>
                </a:solidFill>
                <a:latin typeface="AvantGarde" charset="0"/>
              </a:rPr>
              <a:t> given in </a:t>
            </a:r>
            <a:r>
              <a:rPr lang="en-US" sz="2400" i="1" u="sng" dirty="0">
                <a:solidFill>
                  <a:srgbClr val="000000"/>
                </a:solidFill>
                <a:latin typeface="AvantGarde" charset="0"/>
              </a:rPr>
              <a:t>English</a:t>
            </a:r>
            <a:r>
              <a:rPr lang="en-US" sz="2400" i="1" dirty="0">
                <a:solidFill>
                  <a:srgbClr val="000000"/>
                </a:solidFill>
                <a:latin typeface="AvantGarde" charset="0"/>
              </a:rPr>
              <a:t>, where international students attend classes together with Swedish students</a:t>
            </a:r>
          </a:p>
          <a:p>
            <a:pPr>
              <a:lnSpc>
                <a:spcPct val="115000"/>
              </a:lnSpc>
              <a:spcBef>
                <a:spcPct val="20000"/>
              </a:spcBef>
              <a:buSzPct val="80000"/>
            </a:pPr>
            <a:endParaRPr lang="en-US" sz="2400" i="1" dirty="0">
              <a:solidFill>
                <a:srgbClr val="000000"/>
              </a:solidFill>
              <a:latin typeface="AvantGarde" charset="0"/>
            </a:endParaRPr>
          </a:p>
          <a:p>
            <a:pPr>
              <a:lnSpc>
                <a:spcPct val="115000"/>
              </a:lnSpc>
              <a:spcBef>
                <a:spcPct val="20000"/>
              </a:spcBef>
              <a:buSzPct val="80000"/>
            </a:pPr>
            <a:r>
              <a:rPr lang="en-US" sz="2400" i="1" dirty="0">
                <a:solidFill>
                  <a:srgbClr val="000000"/>
                </a:solidFill>
                <a:latin typeface="AvantGarde" charset="0"/>
              </a:rPr>
              <a:t>More than 300 new international students at IDT every year.</a:t>
            </a:r>
            <a:endParaRPr lang="sv-SE" sz="2400" i="1" dirty="0">
              <a:solidFill>
                <a:srgbClr val="000000"/>
              </a:solidFill>
              <a:latin typeface="AvantGarde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SzPct val="80000"/>
              <a:buFontTx/>
              <a:buChar char="•"/>
            </a:pP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 sz="4000" dirty="0">
                <a:latin typeface="Arial" charset="0"/>
              </a:rPr>
              <a:t>Some practical issues…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3104" y="2214881"/>
            <a:ext cx="10281920" cy="7152640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sz="2800" b="1" dirty="0">
                <a:latin typeface="Arial" charset="0"/>
              </a:rPr>
              <a:t>Bologna system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1 academic year = 60 ECTS credits 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2 semesters, Fall and Spring, 30 credits per semester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4 study periods, two per each semester</a:t>
            </a:r>
          </a:p>
          <a:p>
            <a:pPr lvl="1" algn="l"/>
            <a:endParaRPr lang="en-US" sz="2600" dirty="0">
              <a:latin typeface="Arial" charset="0"/>
            </a:endParaRPr>
          </a:p>
          <a:p>
            <a:r>
              <a:rPr lang="en-US" sz="2800" b="1" dirty="0">
                <a:latin typeface="Arial" charset="0"/>
              </a:rPr>
              <a:t>Course model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7.5 ECTS credits over 5 weeks or 15 credits over 10 weeks 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Usually </a:t>
            </a:r>
            <a:r>
              <a:rPr lang="en-US" sz="2400" u="sng" dirty="0">
                <a:latin typeface="Arial" charset="0"/>
              </a:rPr>
              <a:t>two courses</a:t>
            </a:r>
            <a:r>
              <a:rPr lang="en-US" sz="2400" dirty="0">
                <a:latin typeface="Arial" charset="0"/>
              </a:rPr>
              <a:t> run in parallel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Usually traditional classroom </a:t>
            </a:r>
            <a:r>
              <a:rPr lang="en-US" sz="2400" u="sng" dirty="0">
                <a:latin typeface="Arial" charset="0"/>
              </a:rPr>
              <a:t>lectures</a:t>
            </a:r>
            <a:r>
              <a:rPr lang="en-US" sz="2400" dirty="0">
                <a:latin typeface="Arial" charset="0"/>
              </a:rPr>
              <a:t> and practical </a:t>
            </a:r>
            <a:r>
              <a:rPr lang="en-US" sz="2400" u="sng" dirty="0">
                <a:latin typeface="Arial" charset="0"/>
              </a:rPr>
              <a:t>lab exercises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Strongly recommended to </a:t>
            </a:r>
            <a:r>
              <a:rPr lang="en-US" sz="2400" u="sng" dirty="0">
                <a:latin typeface="Arial" charset="0"/>
              </a:rPr>
              <a:t>attend all lectures</a:t>
            </a:r>
            <a:r>
              <a:rPr lang="en-US" sz="2400" dirty="0">
                <a:latin typeface="Arial" charset="0"/>
              </a:rPr>
              <a:t> (in some cases mandatory, check with the course leader)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Usually final </a:t>
            </a:r>
            <a:r>
              <a:rPr lang="en-US" sz="2400" u="sng" dirty="0">
                <a:latin typeface="Arial" charset="0"/>
              </a:rPr>
              <a:t>written</a:t>
            </a:r>
            <a:r>
              <a:rPr lang="en-US" sz="2400" dirty="0">
                <a:latin typeface="Arial" charset="0"/>
              </a:rPr>
              <a:t> exam at the end of the course</a:t>
            </a:r>
          </a:p>
        </p:txBody>
      </p:sp>
    </p:spTree>
    <p:extLst>
      <p:ext uri="{BB962C8B-B14F-4D97-AF65-F5344CB8AC3E}">
        <p14:creationId xmlns:p14="http://schemas.microsoft.com/office/powerpoint/2010/main" val="177097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4DEA53B-3AC0-4C9C-A1F7-426787A0AF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0485326"/>
                  </p:ext>
                </p:extLst>
              </p:nvPr>
            </p:nvGraphicFramePr>
            <p:xfrm>
              <a:off x="655449" y="2746571"/>
              <a:ext cx="2470599" cy="1852950"/>
            </p:xfrm>
            <a:graphic>
              <a:graphicData uri="http://schemas.microsoft.com/office/powerpoint/2016/slidezoom">
                <pslz:sldZm>
                  <pslz:sldZmObj sldId="483" cId="181868508">
                    <pslz:zmPr id="{4EC504F6-01C2-479A-B7CD-4E5BAB64D03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0599" cy="18529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4DEA53B-3AC0-4C9C-A1F7-426787A0AF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449" y="2746571"/>
                <a:ext cx="2470599" cy="18529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4AC78BDA-CDDB-4803-B907-E74ADA738A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8646029"/>
                  </p:ext>
                </p:extLst>
              </p:nvPr>
            </p:nvGraphicFramePr>
            <p:xfrm>
              <a:off x="2981036" y="3091399"/>
              <a:ext cx="2149907" cy="1612430"/>
            </p:xfrm>
            <a:graphic>
              <a:graphicData uri="http://schemas.microsoft.com/office/powerpoint/2016/slidezoom">
                <pslz:sldZm>
                  <pslz:sldZmObj sldId="484" cId="3796134998">
                    <pslz:zmPr id="{93D430CB-114A-4DE5-B7FD-08891DFEC60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9907" cy="1612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AC78BDA-CDDB-4803-B907-E74ADA738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1036" y="3091399"/>
                <a:ext cx="2149907" cy="1612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DF84A5B-D542-403A-8B84-6D4CA824B2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512335"/>
                  </p:ext>
                </p:extLst>
              </p:nvPr>
            </p:nvGraphicFramePr>
            <p:xfrm>
              <a:off x="3830275" y="3960839"/>
              <a:ext cx="2010247" cy="1507686"/>
            </p:xfrm>
            <a:graphic>
              <a:graphicData uri="http://schemas.microsoft.com/office/powerpoint/2016/slidezoom">
                <pslz:sldZm>
                  <pslz:sldZmObj sldId="485" cId="4118471589">
                    <pslz:zmPr id="{AA45283D-D2F3-4E8C-9859-6FE4645B8E13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0247" cy="15076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DF84A5B-D542-403A-8B84-6D4CA824B2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30275" y="3960839"/>
                <a:ext cx="2010247" cy="15076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39C33288-966C-4F52-A7C4-70B6B7A829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763848"/>
                  </p:ext>
                </p:extLst>
              </p:nvPr>
            </p:nvGraphicFramePr>
            <p:xfrm>
              <a:off x="5166817" y="3146523"/>
              <a:ext cx="2242660" cy="1681995"/>
            </p:xfrm>
            <a:graphic>
              <a:graphicData uri="http://schemas.microsoft.com/office/powerpoint/2016/slidezoom">
                <pslz:sldZm>
                  <pslz:sldZmObj sldId="486" cId="2743874363">
                    <pslz:zmPr id="{0C26CC34-D420-44FB-81C9-E9BBB7F32E7A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2660" cy="16819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9C33288-966C-4F52-A7C4-70B6B7A829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66817" y="3146523"/>
                <a:ext cx="2242660" cy="16819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6159610C-9D42-441D-A54F-E87EFC5B5A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2203621"/>
                  </p:ext>
                </p:extLst>
              </p:nvPr>
            </p:nvGraphicFramePr>
            <p:xfrm>
              <a:off x="6770650" y="3969992"/>
              <a:ext cx="2149907" cy="1612430"/>
            </p:xfrm>
            <a:graphic>
              <a:graphicData uri="http://schemas.microsoft.com/office/powerpoint/2016/slidezoom">
                <pslz:sldZm>
                  <pslz:sldZmObj sldId="487" cId="1525498215">
                    <pslz:zmPr id="{08F1882C-FB16-40B0-980A-D4A975F47B00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9907" cy="1612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6159610C-9D42-441D-A54F-E87EFC5B5A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0650" y="3969992"/>
                <a:ext cx="2149907" cy="1612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609D3161-2552-4549-883B-34BADED6D9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4032858"/>
                  </p:ext>
                </p:extLst>
              </p:nvPr>
            </p:nvGraphicFramePr>
            <p:xfrm>
              <a:off x="7174379" y="2689231"/>
              <a:ext cx="2149907" cy="1612430"/>
            </p:xfrm>
            <a:graphic>
              <a:graphicData uri="http://schemas.microsoft.com/office/powerpoint/2016/slidezoom">
                <pslz:sldZm>
                  <pslz:sldZmObj sldId="488" cId="2865905848">
                    <pslz:zmPr id="{F2CF39CF-5F41-4C12-AD51-D1CB6CCD018D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9907" cy="1612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09D3161-2552-4549-883B-34BADED6D9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74379" y="2689231"/>
                <a:ext cx="2149907" cy="1612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916D299B-6D18-470F-A5CF-B873ACD4BA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6175141"/>
                  </p:ext>
                </p:extLst>
              </p:nvPr>
            </p:nvGraphicFramePr>
            <p:xfrm>
              <a:off x="8672352" y="2609271"/>
              <a:ext cx="2167239" cy="1625430"/>
            </p:xfrm>
            <a:graphic>
              <a:graphicData uri="http://schemas.microsoft.com/office/powerpoint/2016/slidezoom">
                <pslz:sldZm>
                  <pslz:sldZmObj sldId="489" cId="192666992">
                    <pslz:zmPr id="{84A846F1-FFB8-4A44-AA18-B0981633593B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7239" cy="1625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916D299B-6D18-470F-A5CF-B873ACD4BA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72352" y="2609271"/>
                <a:ext cx="2167239" cy="1625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83900723-0C5F-4B33-8408-77BC106341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450736"/>
                  </p:ext>
                </p:extLst>
              </p:nvPr>
            </p:nvGraphicFramePr>
            <p:xfrm>
              <a:off x="10187657" y="2809321"/>
              <a:ext cx="2303268" cy="1727450"/>
            </p:xfrm>
            <a:graphic>
              <a:graphicData uri="http://schemas.microsoft.com/office/powerpoint/2016/slidezoom">
                <pslz:sldZm>
                  <pslz:sldZmObj sldId="490" cId="3295147529">
                    <pslz:zmPr id="{0235265A-35A3-451E-9809-EBADCEC91CA9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03268" cy="1727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83900723-0C5F-4B33-8408-77BC10634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87657" y="2809321"/>
                <a:ext cx="2303268" cy="1727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26A78B0-72DB-4EAE-8185-889DC07FA71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1420416"/>
            <a:ext cx="13004800" cy="731520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4218104-463F-4900-BD3B-1253E59D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419B1A-E1BE-49AD-909D-15761911D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B39D4-6B26-4CE6-9FB9-05E7E9ACA0E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V="1">
            <a:off x="689867" y="5527784"/>
            <a:ext cx="915989" cy="56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EDBB9-61F4-4432-BE82-347ABA79CA8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05856" y="5524872"/>
            <a:ext cx="915989" cy="568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F973C-FAF1-42BC-B159-6E8746F6DC4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190032" y="4876800"/>
            <a:ext cx="793690" cy="47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BD4ABA-F13D-4661-AAA0-28F9AED4851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30192" y="5809197"/>
            <a:ext cx="839913" cy="753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DBB8C-6F58-4DB8-95C9-C07025718FE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26336" y="4840439"/>
            <a:ext cx="793691" cy="475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E5FDA3-7B63-477C-A75C-F04FC9E2881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14705" y="6095262"/>
            <a:ext cx="839913" cy="75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769B08-60F4-4F27-A4EE-DAF3175F080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854618" y="6161861"/>
            <a:ext cx="962877" cy="612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2E909D-D7CF-4120-A1FB-E0B1D1E5673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341364" y="4365286"/>
            <a:ext cx="772287" cy="4751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F162E8-C573-446C-BA55-14E50ABEADF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531926" y="4401647"/>
            <a:ext cx="772287" cy="475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4D8973-6CCB-4B9A-8A71-535E0BFF830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398944" y="4805415"/>
            <a:ext cx="772287" cy="4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27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 sz="4000" dirty="0">
                <a:latin typeface="Arial" charset="0"/>
              </a:rPr>
              <a:t>Academic calendar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80" y="6028928"/>
            <a:ext cx="9001000" cy="3966235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534" y="1780456"/>
            <a:ext cx="909636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49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276" y="2212504"/>
            <a:ext cx="3187700" cy="4140200"/>
          </a:xfrm>
          <a:prstGeom prst="rect">
            <a:avLst/>
          </a:prstGeom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>
                <a:latin typeface="Arial" charset="0"/>
              </a:rPr>
              <a:t>Some practical issues…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3103" y="2278547"/>
            <a:ext cx="7113473" cy="5838613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sz="2800" b="1" dirty="0">
                <a:latin typeface="Arial" charset="0"/>
              </a:rPr>
              <a:t>“</a:t>
            </a:r>
            <a:r>
              <a:rPr lang="en-US" sz="2800" b="1" dirty="0" err="1">
                <a:latin typeface="Arial" charset="0"/>
              </a:rPr>
              <a:t>Studentportalen</a:t>
            </a:r>
            <a:r>
              <a:rPr lang="en-US" sz="2800" b="1" dirty="0">
                <a:latin typeface="Arial" charset="0"/>
              </a:rPr>
              <a:t>” – Stude</a:t>
            </a:r>
            <a:r>
              <a:rPr lang="en-US" b="1" dirty="0">
                <a:latin typeface="Arial" charset="0"/>
              </a:rPr>
              <a:t>nt portal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Information about your studies and useful web services, course schedules, study results, e-mail, current registrations for courses and study programs etc.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Use your </a:t>
            </a:r>
            <a:r>
              <a:rPr lang="en-US" sz="2400" u="sng" dirty="0">
                <a:solidFill>
                  <a:srgbClr val="000000"/>
                </a:solidFill>
                <a:latin typeface="Arial" charset="0"/>
              </a:rPr>
              <a:t>student-ID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400" dirty="0">
                <a:latin typeface="Arial" charset="0"/>
              </a:rPr>
              <a:t>login: </a:t>
            </a:r>
          </a:p>
          <a:p>
            <a:pPr lvl="1" algn="l"/>
            <a:endParaRPr lang="en-US" sz="2600" dirty="0">
              <a:latin typeface="Arial" charset="0"/>
            </a:endParaRPr>
          </a:p>
          <a:p>
            <a:r>
              <a:rPr lang="en-US" sz="2800" b="1" dirty="0">
                <a:latin typeface="Arial" charset="0"/>
              </a:rPr>
              <a:t>Course home pages 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Course material, contact information, literature, syllabus,..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Created and maintained by teachers – can differ between courses</a:t>
            </a:r>
          </a:p>
          <a:p>
            <a:pPr marL="457200" lvl="1" indent="0" algn="l">
              <a:buNone/>
            </a:pPr>
            <a:endParaRPr lang="en-US" sz="2400" dirty="0">
              <a:latin typeface="Arial" charset="0"/>
            </a:endParaRPr>
          </a:p>
          <a:p>
            <a:pPr lvl="1" algn="l"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Arial" charset="0"/>
              </a:rPr>
              <a:t>Can be found at: </a:t>
            </a:r>
          </a:p>
        </p:txBody>
      </p:sp>
      <p:sp>
        <p:nvSpPr>
          <p:cNvPr id="66570" name="Rectangle 10"/>
          <p:cNvSpPr>
            <a:spLocks noChangeArrowheads="1"/>
          </p:cNvSpPr>
          <p:nvPr/>
        </p:nvSpPr>
        <p:spPr bwMode="auto">
          <a:xfrm>
            <a:off x="1173808" y="7325072"/>
            <a:ext cx="10708641" cy="163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3118" tIns="255996" rIns="624630" bIns="65475"/>
          <a:lstStyle/>
          <a:p>
            <a:pPr marL="128692" indent="-128692" eaLnBrk="0" hangingPunct="0">
              <a:lnSpc>
                <a:spcPct val="95000"/>
              </a:lnSpc>
              <a:spcBef>
                <a:spcPct val="20000"/>
              </a:spcBef>
              <a:buSzPct val="80000"/>
            </a:pPr>
            <a:endParaRPr lang="en-US" sz="2300" b="1" dirty="0">
              <a:solidFill>
                <a:schemeClr val="bg2"/>
              </a:solidFill>
              <a:latin typeface="Arial" charset="0"/>
            </a:endParaRPr>
          </a:p>
          <a:p>
            <a:pPr marL="1404316" lvl="2" indent="-381559" eaLnBrk="0" hangingPunct="0">
              <a:lnSpc>
                <a:spcPct val="95000"/>
              </a:lnSpc>
              <a:spcBef>
                <a:spcPct val="20000"/>
              </a:spcBef>
              <a:buSzPct val="80000"/>
              <a:buFont typeface="Courier New" charset="0"/>
              <a:buChar char="-"/>
            </a:pPr>
            <a:r>
              <a:rPr lang="en-US" sz="2300" dirty="0">
                <a:solidFill>
                  <a:schemeClr val="tx1"/>
                </a:solidFill>
                <a:latin typeface="Arial" charset="0"/>
              </a:rPr>
              <a:t>Blackboard Learning System</a:t>
            </a:r>
            <a:r>
              <a:rPr lang="en-US" sz="2300" b="1" dirty="0">
                <a:solidFill>
                  <a:schemeClr val="bg2"/>
                </a:solidFill>
                <a:latin typeface="Arial" charset="0"/>
              </a:rPr>
              <a:t>:  </a:t>
            </a:r>
            <a:r>
              <a:rPr lang="en-US" sz="2300" dirty="0">
                <a:solidFill>
                  <a:schemeClr val="bg2"/>
                </a:solidFill>
                <a:latin typeface="Arial" charset="0"/>
                <a:hlinkClick r:id="rId3"/>
              </a:rPr>
              <a:t>http://mdh.blackboard.com/</a:t>
            </a:r>
            <a:r>
              <a:rPr lang="en-US" sz="2300" dirty="0">
                <a:solidFill>
                  <a:schemeClr val="bg2"/>
                </a:solidFill>
                <a:latin typeface="Arial" charset="0"/>
              </a:rPr>
              <a:t> </a:t>
            </a:r>
          </a:p>
          <a:p>
            <a:pPr marL="1404316" lvl="2" indent="-381559" eaLnBrk="0" hangingPunct="0">
              <a:lnSpc>
                <a:spcPct val="95000"/>
              </a:lnSpc>
              <a:spcBef>
                <a:spcPct val="20000"/>
              </a:spcBef>
              <a:buSzPct val="80000"/>
              <a:buFont typeface="Courier New" charset="0"/>
              <a:buChar char="-"/>
            </a:pPr>
            <a:r>
              <a:rPr lang="en-US" sz="2300" dirty="0">
                <a:solidFill>
                  <a:srgbClr val="000000"/>
                </a:solidFill>
                <a:latin typeface="Arial" charset="0"/>
              </a:rPr>
              <a:t>IDT web server</a:t>
            </a:r>
            <a:r>
              <a:rPr lang="en-US" sz="2300" dirty="0">
                <a:solidFill>
                  <a:schemeClr val="bg2"/>
                </a:solidFill>
                <a:latin typeface="Arial" charset="0"/>
              </a:rPr>
              <a:t>: </a:t>
            </a:r>
            <a:r>
              <a:rPr lang="en-US" sz="2300" dirty="0">
                <a:solidFill>
                  <a:schemeClr val="bg2"/>
                </a:solidFill>
                <a:latin typeface="Arial" charset="0"/>
                <a:hlinkClick r:id="rId4"/>
              </a:rPr>
              <a:t>http://www.idt.mdh.se/kurser/</a:t>
            </a:r>
            <a:r>
              <a:rPr lang="en-US" sz="2300" dirty="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8" name="Ellips 12"/>
          <p:cNvSpPr>
            <a:spLocks noChangeArrowheads="1"/>
          </p:cNvSpPr>
          <p:nvPr/>
        </p:nvSpPr>
        <p:spPr bwMode="auto">
          <a:xfrm>
            <a:off x="10102800" y="5524872"/>
            <a:ext cx="576064" cy="79208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046" tIns="65023" rIns="130046" bIns="65023" anchor="ctr"/>
          <a:lstStyle/>
          <a:p>
            <a:endParaRPr lang="sv-SE"/>
          </a:p>
        </p:txBody>
      </p:sp>
      <p:sp>
        <p:nvSpPr>
          <p:cNvPr id="3" name="Rektangel 2"/>
          <p:cNvSpPr/>
          <p:nvPr/>
        </p:nvSpPr>
        <p:spPr>
          <a:xfrm>
            <a:off x="8651800" y="1852464"/>
            <a:ext cx="3467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000" dirty="0">
                <a:solidFill>
                  <a:srgbClr val="000000"/>
                </a:solidFill>
                <a:hlinkClick r:id="rId5"/>
              </a:rPr>
              <a:t>https://portal.mdh.se/student/</a:t>
            </a:r>
            <a:r>
              <a:rPr lang="sv-SE" sz="20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1616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  <p:bldP spid="66570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>
                <a:latin typeface="Arial" charset="0"/>
              </a:rPr>
              <a:t>Some practical issues…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3103" y="2212504"/>
            <a:ext cx="8161866" cy="695396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dirty="0">
                <a:latin typeface="Arial" charset="0"/>
              </a:rPr>
              <a:t>Course schedules</a:t>
            </a:r>
          </a:p>
          <a:p>
            <a:pPr lvl="1">
              <a:buFontTx/>
              <a:buNone/>
            </a:pPr>
            <a:r>
              <a:rPr lang="en-US" sz="2600" dirty="0">
                <a:latin typeface="Arial" charset="0"/>
              </a:rPr>
              <a:t> </a:t>
            </a:r>
          </a:p>
          <a:p>
            <a:pPr lvl="1"/>
            <a:endParaRPr lang="en-US" sz="2600" dirty="0">
              <a:latin typeface="Arial" charset="0"/>
            </a:endParaRP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83" y="2932584"/>
            <a:ext cx="6673231" cy="1368152"/>
          </a:xfrm>
          <a:prstGeom prst="rect">
            <a:avLst/>
          </a:prstGeom>
        </p:spPr>
      </p:pic>
      <p:grpSp>
        <p:nvGrpSpPr>
          <p:cNvPr id="5" name="Grupp 4"/>
          <p:cNvGrpSpPr/>
          <p:nvPr/>
        </p:nvGrpSpPr>
        <p:grpSpPr>
          <a:xfrm>
            <a:off x="1101800" y="4404682"/>
            <a:ext cx="4680520" cy="4880852"/>
            <a:chOff x="1101800" y="4404682"/>
            <a:chExt cx="4680520" cy="4880852"/>
          </a:xfrm>
        </p:grpSpPr>
        <p:pic>
          <p:nvPicPr>
            <p:cNvPr id="3" name="Bildobjekt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800" y="4804792"/>
              <a:ext cx="4680520" cy="4480742"/>
            </a:xfrm>
            <a:prstGeom prst="rect">
              <a:avLst/>
            </a:prstGeom>
          </p:spPr>
        </p:pic>
        <p:sp>
          <p:nvSpPr>
            <p:cNvPr id="4" name="textruta 3"/>
            <p:cNvSpPr txBox="1"/>
            <p:nvPr/>
          </p:nvSpPr>
          <p:spPr>
            <a:xfrm>
              <a:off x="1101800" y="4404682"/>
              <a:ext cx="338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 err="1">
                  <a:solidFill>
                    <a:srgbClr val="000000"/>
                  </a:solidFill>
                </a:rPr>
                <a:t>Advanced</a:t>
              </a:r>
              <a:r>
                <a:rPr lang="sv-SE" sz="2000" dirty="0">
                  <a:solidFill>
                    <a:srgbClr val="000000"/>
                  </a:solidFill>
                </a:rPr>
                <a:t> </a:t>
              </a:r>
              <a:r>
                <a:rPr lang="sv-SE" sz="2000" dirty="0" err="1">
                  <a:solidFill>
                    <a:srgbClr val="000000"/>
                  </a:solidFill>
                </a:rPr>
                <a:t>search</a:t>
              </a:r>
              <a:endParaRPr lang="sv-SE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01" y="3868688"/>
            <a:ext cx="5472608" cy="6183250"/>
          </a:xfrm>
          <a:prstGeom prst="rect">
            <a:avLst/>
          </a:prstGeom>
        </p:spPr>
      </p:pic>
      <p:sp>
        <p:nvSpPr>
          <p:cNvPr id="7" name="Höger 6"/>
          <p:cNvSpPr/>
          <p:nvPr/>
        </p:nvSpPr>
        <p:spPr bwMode="auto">
          <a:xfrm>
            <a:off x="6286376" y="6532984"/>
            <a:ext cx="1080120" cy="504056"/>
          </a:xfrm>
          <a:prstGeom prst="rightArrow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44" y="2140496"/>
            <a:ext cx="2603500" cy="749300"/>
          </a:xfrm>
          <a:prstGeom prst="rect">
            <a:avLst/>
          </a:prstGeom>
        </p:spPr>
      </p:pic>
      <p:sp>
        <p:nvSpPr>
          <p:cNvPr id="12" name="Ellips 12"/>
          <p:cNvSpPr>
            <a:spLocks noChangeArrowheads="1"/>
          </p:cNvSpPr>
          <p:nvPr/>
        </p:nvSpPr>
        <p:spPr bwMode="auto">
          <a:xfrm>
            <a:off x="5782320" y="2140496"/>
            <a:ext cx="576064" cy="79208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046" tIns="65023" rIns="130046" bIns="65023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3363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>
                <a:latin typeface="Arial" charset="0"/>
              </a:rPr>
              <a:t>Some practical issues…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973103" y="2484728"/>
            <a:ext cx="9777769" cy="5416408"/>
          </a:xfrm>
          <a:prstGeom prst="rect">
            <a:avLst/>
          </a:prstGeom>
        </p:spPr>
        <p:txBody>
          <a:bodyPr lIns="130046" tIns="65023" rIns="130046" bIns="65023"/>
          <a:lstStyle/>
          <a:p>
            <a:pPr>
              <a:lnSpc>
                <a:spcPct val="75000"/>
              </a:lnSpc>
            </a:pPr>
            <a:r>
              <a:rPr lang="en-US" sz="2800" b="1" dirty="0">
                <a:latin typeface="Arial" charset="0"/>
              </a:rPr>
              <a:t>Examination</a:t>
            </a: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dirty="0">
                <a:latin typeface="Arial" charset="0"/>
              </a:rPr>
              <a:t>For each course, you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must register </a:t>
            </a:r>
            <a:r>
              <a:rPr lang="en-US" sz="2400" dirty="0">
                <a:latin typeface="Arial" charset="0"/>
              </a:rPr>
              <a:t>for the final exam at least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10 </a:t>
            </a:r>
            <a:r>
              <a:rPr lang="en-US" sz="2400" b="1" dirty="0" err="1">
                <a:solidFill>
                  <a:srgbClr val="000000"/>
                </a:solidFill>
                <a:latin typeface="Arial" charset="0"/>
              </a:rPr>
              <a:t>calender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 days </a:t>
            </a:r>
            <a:r>
              <a:rPr lang="en-US" sz="2400" dirty="0">
                <a:latin typeface="Arial" charset="0"/>
              </a:rPr>
              <a:t>before the exam.</a:t>
            </a:r>
          </a:p>
          <a:p>
            <a:pPr marL="457200" lvl="1" indent="0" algn="l">
              <a:lnSpc>
                <a:spcPct val="75000"/>
              </a:lnSpc>
              <a:buNone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dirty="0">
                <a:latin typeface="Arial" charset="0"/>
              </a:rPr>
              <a:t>Registration for exams takes place online through Student portal.</a:t>
            </a:r>
            <a:br>
              <a:rPr lang="en-US" sz="2400" dirty="0">
                <a:latin typeface="Arial" charset="0"/>
              </a:rPr>
            </a:b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dirty="0">
                <a:latin typeface="Arial" charset="0"/>
              </a:rPr>
              <a:t>Bring your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student ID-card</a:t>
            </a:r>
            <a:r>
              <a:rPr lang="en-US" sz="2400" dirty="0">
                <a:latin typeface="Arial" charset="0"/>
              </a:rPr>
              <a:t> and for exchange students also your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passport</a:t>
            </a:r>
            <a:r>
              <a:rPr lang="en-US" sz="2400" dirty="0">
                <a:latin typeface="Arial" charset="0"/>
              </a:rPr>
              <a:t>.</a:t>
            </a: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Don’t be late </a:t>
            </a:r>
            <a:r>
              <a:rPr lang="en-US" sz="2400" dirty="0">
                <a:latin typeface="Arial" charset="0"/>
              </a:rPr>
              <a:t>otherwise they will not let you in!</a:t>
            </a:r>
          </a:p>
          <a:p>
            <a:pPr>
              <a:lnSpc>
                <a:spcPct val="75000"/>
              </a:lnSpc>
            </a:pPr>
            <a:endParaRPr lang="en-US" dirty="0">
              <a:latin typeface="Arial" charset="0"/>
            </a:endParaRP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1605856" y="7345610"/>
            <a:ext cx="10683804" cy="53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600" dirty="0">
                <a:latin typeface="Arial" charset="0"/>
              </a:rPr>
              <a:t>More info at: </a:t>
            </a:r>
            <a:r>
              <a:rPr lang="en-US" sz="2600" dirty="0">
                <a:latin typeface="Arial" charset="0"/>
                <a:hlinkClick r:id="rId2"/>
              </a:rPr>
              <a:t>http://www.mdh.se/student/regler-rattigheter</a:t>
            </a:r>
            <a:r>
              <a:rPr lang="en-US" sz="2600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316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2" grpId="0" build="p"/>
      <p:bldP spid="6554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>
                <a:latin typeface="Arial" charset="0"/>
              </a:rPr>
              <a:t>Some practical issues…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3103" y="2376203"/>
            <a:ext cx="10636390" cy="6245013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sz="2800" b="1" dirty="0">
                <a:latin typeface="Arial" charset="0"/>
              </a:rPr>
              <a:t>Academic dishonesty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If cheating is suspected, it will be reported to the disciplinary committee for further processing. In case Academic dishonesty can be proved; the disciplinary committee will issue a warning or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suspend</a:t>
            </a:r>
            <a:r>
              <a:rPr lang="en-US" sz="2400" dirty="0">
                <a:latin typeface="Arial" charset="0"/>
              </a:rPr>
              <a:t> the student for a time period. </a:t>
            </a:r>
          </a:p>
          <a:p>
            <a:pPr lvl="1" algn="l"/>
            <a:endParaRPr lang="en-US" sz="2400" dirty="0">
              <a:latin typeface="Arial" charset="0"/>
            </a:endParaRPr>
          </a:p>
          <a:p>
            <a:pPr marL="457200" lvl="1" indent="0" algn="l">
              <a:buNone/>
            </a:pPr>
            <a:r>
              <a:rPr lang="en-US" sz="2400" u="sng" dirty="0">
                <a:latin typeface="Arial" charset="0"/>
              </a:rPr>
              <a:t>Examples of cheating:</a:t>
            </a:r>
          </a:p>
          <a:p>
            <a:pPr lvl="2" algn="l"/>
            <a:r>
              <a:rPr lang="en-US" sz="2400" dirty="0">
                <a:latin typeface="Arial" charset="0"/>
              </a:rPr>
              <a:t>Plagiarizing; for example copying, paraphrasing and self-plagiarizing </a:t>
            </a:r>
          </a:p>
          <a:p>
            <a:pPr lvl="2" algn="l"/>
            <a:r>
              <a:rPr lang="en-US" sz="2400" dirty="0">
                <a:latin typeface="Arial" charset="0"/>
              </a:rPr>
              <a:t>Unauthorized co-operation </a:t>
            </a:r>
          </a:p>
          <a:p>
            <a:pPr lvl="2" algn="l"/>
            <a:r>
              <a:rPr lang="en-US" sz="2400" dirty="0">
                <a:latin typeface="Arial" charset="0"/>
              </a:rPr>
              <a:t>Joyriding or taking advantage </a:t>
            </a:r>
          </a:p>
          <a:p>
            <a:pPr lvl="2" algn="l"/>
            <a:r>
              <a:rPr lang="en-US" sz="2400" dirty="0">
                <a:latin typeface="Arial" charset="0"/>
              </a:rPr>
              <a:t>Fabrication </a:t>
            </a:r>
          </a:p>
          <a:p>
            <a:pPr lvl="2" algn="l"/>
            <a:r>
              <a:rPr lang="en-US" sz="2400" dirty="0">
                <a:latin typeface="Arial" charset="0"/>
              </a:rPr>
              <a:t>Un-authorized aids </a:t>
            </a:r>
          </a:p>
          <a:p>
            <a:pPr lvl="2">
              <a:buFont typeface="Courier New" charset="0"/>
              <a:buNone/>
            </a:pPr>
            <a:endParaRPr lang="en-US" dirty="0">
              <a:latin typeface="Arial" charset="0"/>
            </a:endParaRP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1756551" y="7757120"/>
            <a:ext cx="9852942" cy="93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600" dirty="0">
                <a:latin typeface="Arial" charset="0"/>
              </a:rPr>
              <a:t>More info at: </a:t>
            </a:r>
            <a:r>
              <a:rPr lang="en-US" sz="2600" dirty="0">
                <a:latin typeface="Arial" charset="0"/>
                <a:hlinkClick r:id="rId2"/>
              </a:rPr>
              <a:t>http://www.mdh.se/hogskolan/organisation/namnder/disciplin</a:t>
            </a:r>
            <a:r>
              <a:rPr lang="en-US" sz="2600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4321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ubrik 1"/>
          <p:cNvSpPr>
            <a:spLocks noGrp="1"/>
          </p:cNvSpPr>
          <p:nvPr>
            <p:ph type="title"/>
          </p:nvPr>
        </p:nvSpPr>
        <p:spPr>
          <a:xfrm>
            <a:off x="1925097" y="808285"/>
            <a:ext cx="11562079" cy="1318542"/>
          </a:xfrm>
        </p:spPr>
        <p:txBody>
          <a:bodyPr lIns="130046" tIns="65023" rIns="130046" bIns="65023"/>
          <a:lstStyle/>
          <a:p>
            <a:r>
              <a:rPr lang="sv-SE" sz="3600" dirty="0">
                <a:latin typeface="Arial" charset="0"/>
              </a:rPr>
              <a:t>”Learning </a:t>
            </a:r>
            <a:r>
              <a:rPr lang="sv-SE" sz="3600" dirty="0" err="1">
                <a:latin typeface="Arial" charset="0"/>
              </a:rPr>
              <a:t>Agreement</a:t>
            </a:r>
            <a:r>
              <a:rPr lang="sv-SE" sz="3600" dirty="0">
                <a:latin typeface="Arial" charset="0"/>
              </a:rPr>
              <a:t>” for </a:t>
            </a:r>
            <a:r>
              <a:rPr lang="sv-SE" sz="3600" dirty="0" err="1">
                <a:latin typeface="Arial" charset="0"/>
              </a:rPr>
              <a:t>exchange</a:t>
            </a:r>
            <a:r>
              <a:rPr lang="sv-SE" sz="3600" dirty="0">
                <a:latin typeface="Arial" charset="0"/>
              </a:rPr>
              <a:t> students</a:t>
            </a:r>
          </a:p>
        </p:txBody>
      </p:sp>
      <p:sp>
        <p:nvSpPr>
          <p:cNvPr id="20483" name="Platshållare för innehåll 2"/>
          <p:cNvSpPr>
            <a:spLocks noGrp="1"/>
          </p:cNvSpPr>
          <p:nvPr>
            <p:ph idx="4294967295"/>
          </p:nvPr>
        </p:nvSpPr>
        <p:spPr>
          <a:xfrm>
            <a:off x="1207912" y="2475243"/>
            <a:ext cx="5998915" cy="7586133"/>
          </a:xfrm>
          <a:prstGeom prst="rect">
            <a:avLst/>
          </a:prstGeom>
        </p:spPr>
        <p:txBody>
          <a:bodyPr lIns="130046" tIns="65023" rIns="130046" bIns="65023"/>
          <a:lstStyle/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An agreement about 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which courses </a:t>
            </a:r>
            <a:r>
              <a:rPr lang="en-US" dirty="0">
                <a:latin typeface="Arial" charset="0"/>
              </a:rPr>
              <a:t>you should take during your exchange studies.</a:t>
            </a:r>
          </a:p>
          <a:p>
            <a:pPr marL="259641" indent="-259641">
              <a:buFontTx/>
              <a:buChar char="•"/>
            </a:pPr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The agreement should be signed by you and the international coordinators at MDH and your home university.</a:t>
            </a:r>
          </a:p>
          <a:p>
            <a:pPr marL="259641" indent="-259641">
              <a:buFontTx/>
              <a:buChar char="•"/>
            </a:pPr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This agreement is the basis for the evaluation and registration of your studies on your return.</a:t>
            </a:r>
          </a:p>
          <a:p>
            <a:pPr marL="259641" indent="-259641"/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It is possible to update your Learning Agreement during your studies at MDH.</a:t>
            </a:r>
            <a:endParaRPr lang="sv-SE" dirty="0">
              <a:latin typeface="Arial" charset="0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60" y="2099734"/>
            <a:ext cx="5192889" cy="750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2516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ubrik 1"/>
          <p:cNvSpPr>
            <a:spLocks noGrp="1"/>
          </p:cNvSpPr>
          <p:nvPr>
            <p:ph type="title"/>
          </p:nvPr>
        </p:nvSpPr>
        <p:spPr>
          <a:xfrm>
            <a:off x="2064507" y="808285"/>
            <a:ext cx="10918613" cy="1318542"/>
          </a:xfrm>
        </p:spPr>
        <p:txBody>
          <a:bodyPr lIns="130046" tIns="65023" rIns="130046" bIns="65023"/>
          <a:lstStyle/>
          <a:p>
            <a:r>
              <a:rPr lang="sv-SE" sz="4000" dirty="0">
                <a:latin typeface="Arial" charset="0"/>
              </a:rPr>
              <a:t>”</a:t>
            </a:r>
            <a:r>
              <a:rPr lang="sv-SE" sz="4000" dirty="0" err="1">
                <a:latin typeface="Arial" charset="0"/>
              </a:rPr>
              <a:t>Study</a:t>
            </a:r>
            <a:r>
              <a:rPr lang="sv-SE" sz="4000" dirty="0">
                <a:latin typeface="Arial" charset="0"/>
              </a:rPr>
              <a:t> Plan” for </a:t>
            </a:r>
            <a:r>
              <a:rPr lang="sv-SE" sz="4000" u="sng" dirty="0">
                <a:latin typeface="Arial" charset="0"/>
              </a:rPr>
              <a:t>master</a:t>
            </a:r>
            <a:r>
              <a:rPr lang="sv-SE" sz="4000" dirty="0">
                <a:latin typeface="Arial" charset="0"/>
              </a:rPr>
              <a:t> students</a:t>
            </a:r>
          </a:p>
        </p:txBody>
      </p:sp>
      <p:sp>
        <p:nvSpPr>
          <p:cNvPr id="20483" name="Platshållare för innehåll 2"/>
          <p:cNvSpPr>
            <a:spLocks noGrp="1"/>
          </p:cNvSpPr>
          <p:nvPr>
            <p:ph idx="4294967295"/>
          </p:nvPr>
        </p:nvSpPr>
        <p:spPr>
          <a:xfrm>
            <a:off x="957784" y="2331227"/>
            <a:ext cx="5998915" cy="7586133"/>
          </a:xfrm>
          <a:prstGeom prst="rect">
            <a:avLst/>
          </a:prstGeom>
        </p:spPr>
        <p:txBody>
          <a:bodyPr lIns="130046" tIns="65023" rIns="130046" bIns="65023"/>
          <a:lstStyle/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An agreement about 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which courses </a:t>
            </a:r>
            <a:r>
              <a:rPr lang="en-US" dirty="0">
                <a:latin typeface="Arial" charset="0"/>
              </a:rPr>
              <a:t>you should take during one year of your master studies.</a:t>
            </a:r>
          </a:p>
          <a:p>
            <a:pPr marL="259641" indent="-259641">
              <a:buFontTx/>
              <a:buChar char="•"/>
            </a:pPr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The agreement should be signed by you and the coordinator of your master program.</a:t>
            </a:r>
          </a:p>
          <a:p>
            <a:pPr marL="259641" indent="-259641">
              <a:buFontTx/>
              <a:buChar char="•"/>
            </a:pPr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If you follow your Study Plan, you are guaranteed place on all included courses. Also, you are guaranteed correct degree upon competition of your studies.</a:t>
            </a:r>
          </a:p>
          <a:p>
            <a:pPr marL="259641" indent="-259641"/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It is possible to put additional courses to your Study Plan.</a:t>
            </a:r>
            <a:endParaRPr lang="sv-SE" dirty="0">
              <a:latin typeface="Arial" charset="0"/>
            </a:endParaRP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778" y="2262293"/>
            <a:ext cx="5481884" cy="67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901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2384214" y="880533"/>
            <a:ext cx="10487378" cy="1318542"/>
          </a:xfrm>
        </p:spPr>
        <p:txBody>
          <a:bodyPr lIns="130046" tIns="65023" rIns="130046" bIns="65023"/>
          <a:lstStyle/>
          <a:p>
            <a:r>
              <a:rPr lang="en-US" sz="4000" dirty="0">
                <a:latin typeface="Arial" charset="0"/>
              </a:rPr>
              <a:t>Contact information – Exchange students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70187" y="2199076"/>
            <a:ext cx="8672573" cy="6566156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en-US" sz="2800" b="1" dirty="0">
              <a:latin typeface="Arial" charset="0"/>
            </a:endParaRPr>
          </a:p>
          <a:p>
            <a:r>
              <a:rPr lang="en-US" sz="2800" b="1" dirty="0">
                <a:latin typeface="Arial" charset="0"/>
              </a:rPr>
              <a:t>International Study </a:t>
            </a:r>
            <a:r>
              <a:rPr lang="en-US" sz="2800" b="1" dirty="0" err="1">
                <a:latin typeface="Arial" charset="0"/>
              </a:rPr>
              <a:t>Councellor</a:t>
            </a:r>
            <a:r>
              <a:rPr lang="en-US" sz="2800" b="1" dirty="0">
                <a:latin typeface="Arial" charset="0"/>
              </a:rPr>
              <a:t> 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Annika </a:t>
            </a:r>
            <a:r>
              <a:rPr lang="en-US" sz="2400" dirty="0" err="1">
                <a:latin typeface="Arial" charset="0"/>
              </a:rPr>
              <a:t>Björklund</a:t>
            </a:r>
            <a:endParaRPr lang="en-US" sz="2400" dirty="0">
              <a:latin typeface="Arial" charset="0"/>
            </a:endParaRP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E-mail: </a:t>
            </a:r>
            <a:r>
              <a:rPr lang="en-US" sz="2400" dirty="0">
                <a:latin typeface="Arial" charset="0"/>
                <a:hlinkClick r:id="rId2"/>
              </a:rPr>
              <a:t>annika.bjorklund@mdh.se</a:t>
            </a:r>
            <a:r>
              <a:rPr lang="en-US" sz="2400" dirty="0">
                <a:latin typeface="Arial" charset="0"/>
              </a:rPr>
              <a:t> </a:t>
            </a:r>
          </a:p>
          <a:p>
            <a:pPr lvl="1" algn="l">
              <a:buFont typeface="Arial"/>
              <a:buChar char="•"/>
            </a:pPr>
            <a:r>
              <a:rPr lang="sv-SE" sz="2400" dirty="0" err="1">
                <a:latin typeface="Arial" charset="0"/>
              </a:rPr>
              <a:t>Phone</a:t>
            </a:r>
            <a:r>
              <a:rPr lang="sv-SE" sz="2400" dirty="0">
                <a:latin typeface="Arial" charset="0"/>
              </a:rPr>
              <a:t>: 016-153276</a:t>
            </a:r>
            <a:endParaRPr lang="en-US" sz="2400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sz="2800" b="1" dirty="0">
              <a:latin typeface="Arial" charset="0"/>
            </a:endParaRPr>
          </a:p>
          <a:p>
            <a:r>
              <a:rPr lang="en-US" sz="2800" b="1" dirty="0">
                <a:latin typeface="Arial" charset="0"/>
              </a:rPr>
              <a:t>International Coordinator </a:t>
            </a:r>
          </a:p>
          <a:p>
            <a:pPr lvl="1" algn="l">
              <a:buFont typeface="Arial"/>
              <a:buChar char="•"/>
            </a:pPr>
            <a:r>
              <a:rPr lang="en-US" sz="2400" dirty="0" err="1">
                <a:latin typeface="Arial" charset="0"/>
              </a:rPr>
              <a:t>Dr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Radu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Dobrin</a:t>
            </a:r>
            <a:endParaRPr lang="en-US" sz="2400" dirty="0">
              <a:latin typeface="Arial" charset="0"/>
            </a:endParaRP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E-mail: </a:t>
            </a:r>
            <a:r>
              <a:rPr lang="en-US" sz="2400" dirty="0">
                <a:latin typeface="Arial" charset="0"/>
                <a:hlinkClick r:id="rId3"/>
              </a:rPr>
              <a:t>radu.dobrin@mdh.se</a:t>
            </a:r>
            <a:r>
              <a:rPr lang="en-US" sz="2400" dirty="0">
                <a:latin typeface="Arial" charset="0"/>
              </a:rPr>
              <a:t> 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Phone: 021-10 7356</a:t>
            </a:r>
            <a:endParaRPr lang="en-US" sz="2800" dirty="0">
              <a:latin typeface="Arial" charset="0"/>
            </a:endParaRPr>
          </a:p>
          <a:p>
            <a:endParaRPr lang="en-US" sz="2800" b="1" dirty="0">
              <a:latin typeface="Arial" charset="0"/>
            </a:endParaRPr>
          </a:p>
          <a:p>
            <a:endParaRPr lang="en-US" sz="2800" b="1" dirty="0">
              <a:latin typeface="Arial" charset="0"/>
            </a:endParaRPr>
          </a:p>
          <a:p>
            <a:endParaRPr lang="en-US" sz="2800" b="1" dirty="0">
              <a:latin typeface="Arial" charset="0"/>
            </a:endParaRPr>
          </a:p>
          <a:p>
            <a:r>
              <a:rPr lang="en-US" sz="2800" b="1" dirty="0">
                <a:latin typeface="Arial" charset="0"/>
              </a:rPr>
              <a:t>Service desk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collect your exam results, ask for teachers, register for courses. There is a </a:t>
            </a:r>
            <a:r>
              <a:rPr lang="en-US" sz="2400" u="sng" dirty="0">
                <a:latin typeface="Arial" charset="0"/>
              </a:rPr>
              <a:t>telephone</a:t>
            </a:r>
            <a:r>
              <a:rPr lang="en-US" sz="2400" dirty="0">
                <a:latin typeface="Arial" charset="0"/>
              </a:rPr>
              <a:t> outside the reception to reach teachers.</a:t>
            </a:r>
          </a:p>
          <a:p>
            <a:pPr lvl="1" algn="l">
              <a:buFontTx/>
              <a:buNone/>
            </a:pPr>
            <a:r>
              <a:rPr lang="en-US" sz="2600" dirty="0">
                <a:latin typeface="Arial" charset="0"/>
              </a:rPr>
              <a:t>	</a:t>
            </a:r>
            <a:endParaRPr lang="en-US" sz="2300" dirty="0">
              <a:latin typeface="Arial" charset="0"/>
            </a:endParaRPr>
          </a:p>
          <a:p>
            <a:pPr lvl="1" algn="l">
              <a:buFontTx/>
              <a:buNone/>
            </a:pPr>
            <a:r>
              <a:rPr lang="en-US" sz="2300" dirty="0">
                <a:latin typeface="Arial" charset="0"/>
              </a:rPr>
              <a:t>	</a:t>
            </a:r>
          </a:p>
          <a:p>
            <a:pPr lvl="1"/>
            <a:endParaRPr lang="en-US" sz="2300" dirty="0">
              <a:latin typeface="Arial" charset="0"/>
            </a:endParaRPr>
          </a:p>
          <a:p>
            <a:pPr lvl="2">
              <a:buFont typeface="Courier New" charset="0"/>
              <a:buNone/>
            </a:pPr>
            <a:endParaRPr lang="en-US" sz="23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440" y="2284512"/>
            <a:ext cx="1905000" cy="2374900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448" y="4948808"/>
            <a:ext cx="2007344" cy="227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197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93888" y="749946"/>
            <a:ext cx="9731022" cy="1318542"/>
          </a:xfrm>
        </p:spPr>
        <p:txBody>
          <a:bodyPr lIns="130046" tIns="65023" rIns="130046" bIns="65023"/>
          <a:lstStyle/>
          <a:p>
            <a:r>
              <a:rPr lang="en-US" sz="3600" dirty="0">
                <a:latin typeface="Arial" charset="0"/>
              </a:rPr>
              <a:t>Contact information – </a:t>
            </a:r>
            <a:r>
              <a:rPr lang="en-US" sz="3600" u="sng" dirty="0">
                <a:latin typeface="Arial" charset="0"/>
              </a:rPr>
              <a:t>Master</a:t>
            </a:r>
            <a:r>
              <a:rPr lang="en-US" sz="3600" dirty="0">
                <a:latin typeface="Arial" charset="0"/>
              </a:rPr>
              <a:t> students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5344" y="2159640"/>
            <a:ext cx="8753404" cy="2357120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sz="2800" b="1" dirty="0">
                <a:latin typeface="Arial" charset="0"/>
              </a:rPr>
              <a:t>MSc in Intelligent Embedded Systems</a:t>
            </a:r>
            <a:r>
              <a:rPr lang="en-US" sz="2800" dirty="0">
                <a:latin typeface="Arial" charset="0"/>
              </a:rPr>
              <a:t> </a:t>
            </a:r>
          </a:p>
          <a:p>
            <a:pPr marL="457200" lvl="1" indent="0" algn="l">
              <a:buNone/>
            </a:pPr>
            <a:r>
              <a:rPr lang="en-US" sz="2400" dirty="0">
                <a:latin typeface="Arial" charset="0"/>
              </a:rPr>
              <a:t>	</a:t>
            </a:r>
            <a:r>
              <a:rPr lang="en-US" sz="2400" dirty="0" err="1">
                <a:latin typeface="Arial" charset="0"/>
              </a:rPr>
              <a:t>Moris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Behnam</a:t>
            </a:r>
            <a:r>
              <a:rPr lang="en-US" sz="2400" dirty="0">
                <a:latin typeface="Arial" charset="0"/>
              </a:rPr>
              <a:t>, </a:t>
            </a:r>
            <a:r>
              <a:rPr lang="en-US" sz="2400" dirty="0">
                <a:latin typeface="Arial" charset="0"/>
                <a:hlinkClick r:id="rId2"/>
              </a:rPr>
              <a:t>moris.behnam@mdh.se</a:t>
            </a:r>
            <a:r>
              <a:rPr lang="en-US" sz="2400" dirty="0">
                <a:latin typeface="Arial" charset="0"/>
              </a:rPr>
              <a:t>  </a:t>
            </a:r>
          </a:p>
          <a:p>
            <a:pPr lvl="1" algn="l">
              <a:buFontTx/>
              <a:buNone/>
            </a:pPr>
            <a:r>
              <a:rPr lang="en-US" sz="2400" dirty="0">
                <a:latin typeface="Arial" charset="0"/>
              </a:rPr>
              <a:t>		Phone: +46 (0)21 10 </a:t>
            </a:r>
            <a:r>
              <a:rPr lang="en-US" sz="2400" b="1" u="sng" dirty="0">
                <a:latin typeface="Arial" charset="0"/>
              </a:rPr>
              <a:t>7094</a:t>
            </a:r>
            <a:r>
              <a:rPr lang="en-US" sz="2400" dirty="0">
                <a:latin typeface="Arial" charset="0"/>
              </a:rPr>
              <a:t> </a:t>
            </a:r>
          </a:p>
          <a:p>
            <a:pPr lvl="1" algn="l">
              <a:buFontTx/>
              <a:buNone/>
            </a:pPr>
            <a:r>
              <a:rPr lang="en-US" sz="2400" dirty="0">
                <a:latin typeface="Arial" charset="0"/>
              </a:rPr>
              <a:t>		Room: U1-143 (Västerås)</a:t>
            </a:r>
          </a:p>
          <a:p>
            <a:pPr lvl="2">
              <a:buFont typeface="Courier New" charset="0"/>
              <a:buNone/>
            </a:pPr>
            <a:endParaRPr lang="en-US" sz="2300" dirty="0"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655343" y="4590063"/>
            <a:ext cx="9432996" cy="235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3118" tIns="255996" rIns="624630" bIns="65475"/>
          <a:lstStyle>
            <a:lvl1pPr marL="90488" indent="-90488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1pPr>
            <a:lvl2pPr marL="538163" indent="-268288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2pPr>
            <a:lvl3pPr marL="987425" indent="-268288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9pPr>
          </a:lstStyle>
          <a:p>
            <a:pPr algn="l">
              <a:lnSpc>
                <a:spcPct val="95000"/>
              </a:lnSpc>
              <a:spcBef>
                <a:spcPct val="20000"/>
              </a:spcBef>
              <a:buSzPct val="80000"/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MSc in Software Engineering </a:t>
            </a:r>
          </a:p>
          <a:p>
            <a:pPr marL="269875" lvl="1" indent="0" algn="l">
              <a:lnSpc>
                <a:spcPct val="95000"/>
              </a:lnSpc>
              <a:spcBef>
                <a:spcPct val="20000"/>
              </a:spcBef>
              <a:buSzPct val="80000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</a:rPr>
              <a:t>Sasikumar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</a:rPr>
              <a:t>Punnekkat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sv-SE" sz="2400" dirty="0">
                <a:solidFill>
                  <a:srgbClr val="000000"/>
                </a:solidFill>
                <a:hlinkClick r:id="rId3"/>
              </a:rPr>
              <a:t>sasikumar.punnekkat@mdh.se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lvl="1" algn="l">
              <a:lnSpc>
                <a:spcPct val="95000"/>
              </a:lnSpc>
              <a:spcBef>
                <a:spcPct val="20000"/>
              </a:spcBef>
              <a:buSzPct val="80000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		Phone: +46 (0)21 10 </a:t>
            </a:r>
            <a:r>
              <a:rPr lang="en-US" sz="2400" b="1" u="sng" dirty="0">
                <a:solidFill>
                  <a:srgbClr val="000000"/>
                </a:solidFill>
                <a:latin typeface="Arial" charset="0"/>
              </a:rPr>
              <a:t>7324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lvl="1" algn="l">
              <a:lnSpc>
                <a:spcPct val="95000"/>
              </a:lnSpc>
              <a:spcBef>
                <a:spcPct val="20000"/>
              </a:spcBef>
              <a:buSzPct val="80000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		Room: U1-066c (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</a:rPr>
              <a:t>Västerås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 lvl="2" algn="l">
              <a:lnSpc>
                <a:spcPct val="95000"/>
              </a:lnSpc>
              <a:spcBef>
                <a:spcPct val="20000"/>
              </a:spcBef>
              <a:buSzPct val="80000"/>
              <a:buFont typeface="Courier New" charset="0"/>
              <a:buNone/>
            </a:pPr>
            <a:endParaRPr lang="en-US" sz="2300" dirty="0">
              <a:solidFill>
                <a:schemeClr val="bg2"/>
              </a:solidFill>
              <a:latin typeface="Arial" charset="0"/>
            </a:endParaRPr>
          </a:p>
        </p:txBody>
      </p:sp>
      <p:pic>
        <p:nvPicPr>
          <p:cNvPr id="22534" name="Picture 4" descr="F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973" y="4664569"/>
            <a:ext cx="1600765" cy="22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00499" y="7324231"/>
            <a:ext cx="9430737" cy="235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3118" tIns="255996" rIns="624630" bIns="65475"/>
          <a:lstStyle/>
          <a:p>
            <a:pPr marL="128692" indent="-128692" eaLnBrk="0" hangingPunct="0">
              <a:lnSpc>
                <a:spcPct val="95000"/>
              </a:lnSpc>
              <a:spcBef>
                <a:spcPct val="20000"/>
              </a:spcBef>
              <a:buSzPct val="80000"/>
              <a:defRPr/>
            </a:pPr>
            <a:r>
              <a:rPr lang="en-US" sz="2800" b="1" kern="0" dirty="0" err="1">
                <a:solidFill>
                  <a:srgbClr val="000000"/>
                </a:solidFill>
                <a:latin typeface="+mn-lt"/>
                <a:ea typeface="+mn-ea"/>
              </a:rPr>
              <a:t>MSc</a:t>
            </a:r>
            <a:r>
              <a:rPr lang="en-US" sz="2800" b="1" kern="0" dirty="0">
                <a:solidFill>
                  <a:srgbClr val="000000"/>
                </a:solidFill>
                <a:latin typeface="+mn-lt"/>
                <a:ea typeface="+mn-ea"/>
              </a:rPr>
              <a:t> in </a:t>
            </a:r>
            <a:r>
              <a:rPr lang="sv-SE" sz="2800" b="1" dirty="0" err="1">
                <a:solidFill>
                  <a:srgbClr val="000000"/>
                </a:solidFill>
                <a:latin typeface="AvantGarde" pitchFamily="34" charset="0"/>
                <a:ea typeface="+mn-ea"/>
              </a:rPr>
              <a:t>Product</a:t>
            </a:r>
            <a:r>
              <a:rPr lang="sv-SE" sz="2800" b="1" dirty="0">
                <a:solidFill>
                  <a:srgbClr val="000000"/>
                </a:solidFill>
                <a:latin typeface="AvantGarde" pitchFamily="34" charset="0"/>
                <a:ea typeface="+mn-ea"/>
              </a:rPr>
              <a:t> and Process Development </a:t>
            </a:r>
            <a:endParaRPr lang="en-US" sz="2800" b="1" kern="0" dirty="0">
              <a:solidFill>
                <a:srgbClr val="000000"/>
              </a:solidFill>
              <a:latin typeface="+mn-lt"/>
              <a:ea typeface="+mn-ea"/>
            </a:endParaRPr>
          </a:p>
          <a:p>
            <a:pPr marL="383816" lvl="1" eaLnBrk="0" hangingPunct="0">
              <a:lnSpc>
                <a:spcPct val="95000"/>
              </a:lnSpc>
              <a:spcBef>
                <a:spcPct val="20000"/>
              </a:spcBef>
              <a:buSzPct val="80000"/>
              <a:defRPr/>
            </a:pPr>
            <a:r>
              <a:rPr lang="en-US" sz="2400" kern="0" dirty="0">
                <a:solidFill>
                  <a:srgbClr val="000000"/>
                </a:solidFill>
                <a:latin typeface="+mn-lt"/>
                <a:ea typeface="+mn-ea"/>
              </a:rPr>
              <a:t>	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ea typeface="+mn-ea"/>
                <a:cs typeface="Arial"/>
              </a:rPr>
              <a:t>Antii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ea typeface="+mn-ea"/>
                <a:cs typeface="Arial"/>
              </a:rPr>
              <a:t>Salonen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, </a:t>
            </a:r>
            <a:r>
              <a:rPr lang="sv-SE" sz="2400" dirty="0">
                <a:solidFill>
                  <a:srgbClr val="000000"/>
                </a:solidFill>
                <a:latin typeface="Arial"/>
                <a:ea typeface="+mn-ea"/>
                <a:cs typeface="Arial"/>
                <a:hlinkClick r:id="rId5"/>
              </a:rPr>
              <a:t>antii.salonen@mdh.se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</a:t>
            </a:r>
          </a:p>
          <a:p>
            <a:pPr marL="765375" lvl="1" indent="-381559" eaLnBrk="0" hangingPunct="0">
              <a:lnSpc>
                <a:spcPct val="95000"/>
              </a:lnSpc>
              <a:spcBef>
                <a:spcPct val="20000"/>
              </a:spcBef>
              <a:buSzPct val="80000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		Phone: +46 (</a:t>
            </a:r>
            <a:r>
              <a:rPr lang="sv-SE" sz="24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0)16-15 </a:t>
            </a:r>
            <a:r>
              <a:rPr lang="sv-SE" sz="2400" u="sng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3606</a:t>
            </a:r>
            <a:endParaRPr lang="en-US" sz="2400" u="sng" kern="0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marL="765375" lvl="1" indent="-381559" eaLnBrk="0" hangingPunct="0">
              <a:lnSpc>
                <a:spcPct val="95000"/>
              </a:lnSpc>
              <a:spcBef>
                <a:spcPct val="20000"/>
              </a:spcBef>
              <a:buSzPct val="80000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		Room: L372 (Eskilstuna)</a:t>
            </a:r>
          </a:p>
          <a:p>
            <a:pPr marL="1404316" lvl="2" indent="-381559" eaLnBrk="0" hangingPunct="0">
              <a:lnSpc>
                <a:spcPct val="95000"/>
              </a:lnSpc>
              <a:spcBef>
                <a:spcPct val="20000"/>
              </a:spcBef>
              <a:buSzPct val="80000"/>
              <a:defRPr/>
            </a:pPr>
            <a:endParaRPr lang="en-US" sz="2300" kern="0" dirty="0">
              <a:solidFill>
                <a:schemeClr val="bg2"/>
              </a:solidFill>
              <a:latin typeface="+mn-lt"/>
              <a:ea typeface="+mn-ea"/>
            </a:endParaRP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864" y="2140496"/>
            <a:ext cx="1732940" cy="2160240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864" y="7254428"/>
            <a:ext cx="1905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7192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>
                <a:latin typeface="Arial" charset="0"/>
              </a:rPr>
              <a:t>Useful web sites…</a:t>
            </a:r>
          </a:p>
        </p:txBody>
      </p:sp>
      <p:sp>
        <p:nvSpPr>
          <p:cNvPr id="33794" name="Text Box 4"/>
          <p:cNvSpPr txBox="1">
            <a:spLocks noChangeArrowheads="1"/>
          </p:cNvSpPr>
          <p:nvPr/>
        </p:nvSpPr>
        <p:spPr bwMode="auto">
          <a:xfrm>
            <a:off x="7145868" y="2474524"/>
            <a:ext cx="3727590" cy="53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600">
                <a:latin typeface="Arial" charset="0"/>
                <a:hlinkClick r:id="rId2"/>
              </a:rPr>
              <a:t>www.swedenintouch.se</a:t>
            </a:r>
            <a:r>
              <a:rPr lang="en-US" sz="2600">
                <a:latin typeface="Arial" charset="0"/>
              </a:rPr>
              <a:t> 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569" y="3336996"/>
            <a:ext cx="5718952" cy="507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5" y="3336995"/>
            <a:ext cx="5802489" cy="509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4"/>
          <p:cNvSpPr txBox="1">
            <a:spLocks noChangeArrowheads="1"/>
          </p:cNvSpPr>
          <p:nvPr/>
        </p:nvSpPr>
        <p:spPr bwMode="auto">
          <a:xfrm>
            <a:off x="720232" y="2474524"/>
            <a:ext cx="3727590" cy="53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600">
                <a:latin typeface="Arial" charset="0"/>
                <a:hlinkClick r:id="rId5"/>
              </a:rPr>
              <a:t>www.studyinsweden.se</a:t>
            </a:r>
            <a:r>
              <a:rPr lang="en-US" sz="260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588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C5AF-FF37-4A68-BF51-F1ED9FB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Dara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CE62-F877-44B1-B1C6-1E09D6D55A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186850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 sz="3600" dirty="0">
                <a:latin typeface="Arial" charset="0"/>
              </a:rPr>
              <a:t>Next steps – master students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973103" y="2484728"/>
            <a:ext cx="9777769" cy="6208496"/>
          </a:xfrm>
          <a:prstGeom prst="rect">
            <a:avLst/>
          </a:prstGeom>
        </p:spPr>
        <p:txBody>
          <a:bodyPr lIns="130046" tIns="65023" rIns="130046" bIns="65023"/>
          <a:lstStyle/>
          <a:p>
            <a:pPr>
              <a:lnSpc>
                <a:spcPct val="75000"/>
              </a:lnSpc>
            </a:pPr>
            <a:r>
              <a:rPr lang="en-US" sz="2800" b="1" u="sng" dirty="0" err="1">
                <a:latin typeface="Arial" charset="0"/>
              </a:rPr>
              <a:t>Rool</a:t>
            </a:r>
            <a:r>
              <a:rPr lang="en-US" sz="2800" b="1" u="sng" dirty="0">
                <a:latin typeface="Arial" charset="0"/>
              </a:rPr>
              <a:t>-calls</a:t>
            </a: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>
              <a:lnSpc>
                <a:spcPct val="75000"/>
              </a:lnSpc>
            </a:pPr>
            <a:r>
              <a:rPr lang="en-US" sz="2800" b="1" dirty="0">
                <a:latin typeface="Arial" charset="0"/>
              </a:rPr>
              <a:t>MSc Intelligent Embedded Systems</a:t>
            </a:r>
          </a:p>
          <a:p>
            <a:pPr lvl="1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Arial" charset="0"/>
              </a:rPr>
              <a:t>Monday, September 2</a:t>
            </a:r>
            <a:r>
              <a:rPr lang="en-US" sz="2400" baseline="30000" dirty="0">
                <a:latin typeface="Arial" charset="0"/>
              </a:rPr>
              <a:t>nd</a:t>
            </a:r>
            <a:r>
              <a:rPr lang="en-US" sz="2400" dirty="0">
                <a:latin typeface="Arial" charset="0"/>
              </a:rPr>
              <a:t> at 15.00-16.00, room Kappa</a:t>
            </a: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>
              <a:lnSpc>
                <a:spcPct val="75000"/>
              </a:lnSpc>
            </a:pPr>
            <a:r>
              <a:rPr lang="en-US" sz="2800" b="1" dirty="0">
                <a:latin typeface="Arial" charset="0"/>
              </a:rPr>
              <a:t>MSc Software Engineering</a:t>
            </a: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dirty="0">
                <a:latin typeface="Arial" charset="0"/>
              </a:rPr>
              <a:t>Monday, September 2</a:t>
            </a:r>
            <a:r>
              <a:rPr lang="en-US" sz="2400" baseline="30000" dirty="0">
                <a:latin typeface="Arial" charset="0"/>
              </a:rPr>
              <a:t>nd</a:t>
            </a:r>
            <a:r>
              <a:rPr lang="en-US" sz="2400" dirty="0">
                <a:latin typeface="Arial" charset="0"/>
              </a:rPr>
              <a:t> at 15.00-16.00, room U2-013</a:t>
            </a: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>
              <a:lnSpc>
                <a:spcPct val="75000"/>
              </a:lnSpc>
            </a:pPr>
            <a:r>
              <a:rPr lang="en-US" sz="2800" b="1" dirty="0">
                <a:latin typeface="Arial" charset="0"/>
              </a:rPr>
              <a:t>MSc Product and Process Development</a:t>
            </a: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dirty="0">
                <a:latin typeface="Arial" charset="0"/>
              </a:rPr>
              <a:t>Monday, September 2</a:t>
            </a:r>
            <a:r>
              <a:rPr lang="en-US" sz="2400" baseline="30000" dirty="0">
                <a:latin typeface="Arial" charset="0"/>
              </a:rPr>
              <a:t>nd</a:t>
            </a:r>
            <a:r>
              <a:rPr lang="en-US" sz="2400" dirty="0">
                <a:latin typeface="Arial" charset="0"/>
              </a:rPr>
              <a:t> at 10.15-12.00, room L370</a:t>
            </a:r>
            <a:endParaRPr lang="en-US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284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ubrik 1"/>
          <p:cNvSpPr>
            <a:spLocks noGrp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sv-SE" sz="3600" dirty="0" err="1">
                <a:latin typeface="Arial" charset="0"/>
              </a:rPr>
              <a:t>Next</a:t>
            </a:r>
            <a:r>
              <a:rPr lang="sv-SE" sz="3600" dirty="0">
                <a:latin typeface="Arial" charset="0"/>
              </a:rPr>
              <a:t> steps – Exchange students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245816" y="2932584"/>
            <a:ext cx="10225136" cy="6554328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sz="2400" b="1" dirty="0">
                <a:latin typeface="Arial" charset="0"/>
              </a:rPr>
              <a:t>ERASMUS, ISEP, bilateral </a:t>
            </a:r>
          </a:p>
          <a:p>
            <a:endParaRPr lang="en-US" sz="2400" dirty="0">
              <a:latin typeface="Arial" charset="0"/>
            </a:endParaRP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We have reserved some time for you this week, in case there are some unresolved issues with your Learning Agreement.</a:t>
            </a:r>
          </a:p>
          <a:p>
            <a:pPr marL="457200" lvl="1" indent="0" algn="l">
              <a:buNone/>
            </a:pPr>
            <a:endParaRPr lang="en-US" sz="2400" dirty="0">
              <a:latin typeface="Arial" charset="0"/>
            </a:endParaRP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If you want to meet us, please put your name on the </a:t>
            </a:r>
            <a:r>
              <a:rPr lang="en-US" sz="2400" u="sng" dirty="0">
                <a:latin typeface="Arial" charset="0"/>
              </a:rPr>
              <a:t>meeting list</a:t>
            </a:r>
            <a:r>
              <a:rPr lang="en-US" sz="2400" dirty="0">
                <a:latin typeface="Arial" charset="0"/>
              </a:rPr>
              <a:t>…</a:t>
            </a:r>
          </a:p>
          <a:p>
            <a:pPr lvl="1" algn="l"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marL="0" indent="0"/>
            <a:endParaRPr lang="en-US" sz="2800" b="1" dirty="0">
              <a:solidFill>
                <a:srgbClr val="000000"/>
              </a:solidFill>
              <a:latin typeface="Arial" charset="0"/>
            </a:endParaRPr>
          </a:p>
          <a:p>
            <a:pPr>
              <a:buFont typeface="Arial"/>
              <a:buChar char="•"/>
            </a:pPr>
            <a:endParaRPr lang="en-US" dirty="0">
              <a:latin typeface="Arial" charset="0"/>
            </a:endParaRPr>
          </a:p>
          <a:p>
            <a:pPr>
              <a:buFont typeface="Arial"/>
              <a:buChar char="•"/>
            </a:pPr>
            <a:endParaRPr lang="en-US" dirty="0">
              <a:latin typeface="Arial" charset="0"/>
            </a:endParaRPr>
          </a:p>
          <a:p>
            <a:pPr marL="898582" lvl="1" indent="-261898"/>
            <a:endParaRPr lang="en-US" sz="2600" dirty="0">
              <a:latin typeface="Arial" charset="0"/>
            </a:endParaRPr>
          </a:p>
          <a:p>
            <a:pPr marL="898582" lvl="1" indent="-261898"/>
            <a:endParaRPr lang="sv-SE" dirty="0">
              <a:latin typeface="Arial" charset="0"/>
            </a:endParaRPr>
          </a:p>
          <a:p>
            <a:pPr marL="898582" lvl="1" indent="-261898"/>
            <a:endParaRPr lang="sv-S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583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5A98-87E0-4998-AC71-03889331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Rickard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5DAF-1544-4280-A140-1A1E978A2C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961349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Vasja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8471589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DH-powerpointmall 2010-12-07">
  <a:themeElements>
    <a:clrScheme name="MDH-färg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4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00"/>
      </a:folHlink>
    </a:clrScheme>
    <a:fontScheme name="Titel och undertex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el och under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MDH-powerpointmall 2010-12-07</Template>
  <TotalTime>5304</TotalTime>
  <Pages>0</Pages>
  <Words>1675</Words>
  <Characters>0</Characters>
  <Application>Microsoft Office PowerPoint</Application>
  <PresentationFormat>Custom</PresentationFormat>
  <Lines>0</Lines>
  <Paragraphs>460</Paragraphs>
  <Slides>71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ＭＳ Ｐゴシック</vt:lpstr>
      <vt:lpstr>Arial</vt:lpstr>
      <vt:lpstr>AvantGarde</vt:lpstr>
      <vt:lpstr>Calibri</vt:lpstr>
      <vt:lpstr>Courier New</vt:lpstr>
      <vt:lpstr>Georgia</vt:lpstr>
      <vt:lpstr>Gill Sans</vt:lpstr>
      <vt:lpstr>Lucida Grande</vt:lpstr>
      <vt:lpstr>ヒラギノ角ゴ ProN W3</vt:lpstr>
      <vt:lpstr>MDH-powerpointmall 2010-12-07</vt:lpstr>
      <vt:lpstr>CoPilot Safe Assist </vt:lpstr>
      <vt:lpstr>The problem </vt:lpstr>
      <vt:lpstr>Client  </vt:lpstr>
      <vt:lpstr>The members</vt:lpstr>
      <vt:lpstr>PowerPoint Presentation</vt:lpstr>
      <vt:lpstr>PowerPoint Presentation</vt:lpstr>
      <vt:lpstr>Dara</vt:lpstr>
      <vt:lpstr>Rickard</vt:lpstr>
      <vt:lpstr>Vasja</vt:lpstr>
      <vt:lpstr>Jonas</vt:lpstr>
      <vt:lpstr>Sidorela</vt:lpstr>
      <vt:lpstr>Fernando</vt:lpstr>
      <vt:lpstr>Pablo</vt:lpstr>
      <vt:lpstr>Alvaro</vt:lpstr>
      <vt:lpstr>Tasks! </vt:lpstr>
      <vt:lpstr>Communication</vt:lpstr>
      <vt:lpstr>PowerPoint Presentation</vt:lpstr>
      <vt:lpstr>PowerPoint Presentation</vt:lpstr>
      <vt:lpstr>Client meeting</vt:lpstr>
      <vt:lpstr>Client meeting</vt:lpstr>
      <vt:lpstr>Client meeting</vt:lpstr>
      <vt:lpstr>Client meeting</vt:lpstr>
      <vt:lpstr>Client meeting</vt:lpstr>
      <vt:lpstr>Client meeting</vt:lpstr>
      <vt:lpstr>System description</vt:lpstr>
      <vt:lpstr>System description</vt:lpstr>
      <vt:lpstr>Client meeting</vt:lpstr>
      <vt:lpstr>Client meeting</vt:lpstr>
      <vt:lpstr>System description</vt:lpstr>
      <vt:lpstr>System description</vt:lpstr>
      <vt:lpstr>System description</vt:lpstr>
      <vt:lpstr>Client meeting</vt:lpstr>
      <vt:lpstr>Client meeting</vt:lpstr>
      <vt:lpstr>System description</vt:lpstr>
      <vt:lpstr>Client meeting</vt:lpstr>
      <vt:lpstr>Client meeting</vt:lpstr>
      <vt:lpstr>Client meeting</vt:lpstr>
      <vt:lpstr>Client meeting</vt:lpstr>
      <vt:lpstr>PowerPoint Presentation</vt:lpstr>
      <vt:lpstr>Resources</vt:lpstr>
      <vt:lpstr>Client meeting</vt:lpstr>
      <vt:lpstr>Client meeting</vt:lpstr>
      <vt:lpstr>Initial Backlog</vt:lpstr>
      <vt:lpstr>Non-functional Requirement</vt:lpstr>
      <vt:lpstr>PowerPoint Presentation</vt:lpstr>
      <vt:lpstr>Thank you!</vt:lpstr>
      <vt:lpstr>PowerPoint Presentation</vt:lpstr>
      <vt:lpstr>School of Innovation, Design and Engineering – IDT </vt:lpstr>
      <vt:lpstr>IDT subjects</vt:lpstr>
      <vt:lpstr>Research excellence</vt:lpstr>
      <vt:lpstr>Education excellence </vt:lpstr>
      <vt:lpstr>Where does the success come from?</vt:lpstr>
      <vt:lpstr>Large industrial cooperation</vt:lpstr>
      <vt:lpstr>Industrial student projects and internships</vt:lpstr>
      <vt:lpstr>Joint industrial labs (at MDH) </vt:lpstr>
      <vt:lpstr>Coproduction platforms in Eskilstuna</vt:lpstr>
      <vt:lpstr>International master programs</vt:lpstr>
      <vt:lpstr>Education – International cooperation</vt:lpstr>
      <vt:lpstr>Some practical issues…</vt:lpstr>
      <vt:lpstr>Academic calendar</vt:lpstr>
      <vt:lpstr>Some practical issues…</vt:lpstr>
      <vt:lpstr>Some practical issues…</vt:lpstr>
      <vt:lpstr>Some practical issues…</vt:lpstr>
      <vt:lpstr>Some practical issues…</vt:lpstr>
      <vt:lpstr>”Learning Agreement” for exchange students</vt:lpstr>
      <vt:lpstr>”Study Plan” for master students</vt:lpstr>
      <vt:lpstr>Contact information – Exchange students</vt:lpstr>
      <vt:lpstr>Contact information – Master students</vt:lpstr>
      <vt:lpstr>Useful web sites…</vt:lpstr>
      <vt:lpstr>Next steps – master students</vt:lpstr>
      <vt:lpstr>Next steps – Exchange students</vt:lpstr>
    </vt:vector>
  </TitlesOfParts>
  <Company>MDH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på Powerpoint- presentation</dc:title>
  <dc:creator>dpn03</dc:creator>
  <cp:lastModifiedBy>Dara Ahmadi</cp:lastModifiedBy>
  <cp:revision>257</cp:revision>
  <cp:lastPrinted>2011-08-23T07:59:24Z</cp:lastPrinted>
  <dcterms:created xsi:type="dcterms:W3CDTF">2011-08-23T07:56:53Z</dcterms:created>
  <dcterms:modified xsi:type="dcterms:W3CDTF">2017-11-24T01:34:59Z</dcterms:modified>
</cp:coreProperties>
</file>